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8" r:id="rId1"/>
  </p:sldMasterIdLst>
  <p:notesMasterIdLst>
    <p:notesMasterId r:id="rId21"/>
  </p:notes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6" r:id="rId12"/>
    <p:sldId id="266" r:id="rId13"/>
    <p:sldId id="267" r:id="rId14"/>
    <p:sldId id="277" r:id="rId15"/>
    <p:sldId id="268" r:id="rId16"/>
    <p:sldId id="269" r:id="rId17"/>
    <p:sldId id="270" r:id="rId18"/>
    <p:sldId id="275" r:id="rId19"/>
    <p:sldId id="27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306E9-E30E-4E22-B89D-D11A4A5A1C95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ED0AF-4AF7-4733-9510-E497FF0934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24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0974-337E-4E10-83C4-7B4D7B5C4633}" type="datetime1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5FA7-456A-4A89-B1AD-2C5EF2AEE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9EAB-66A7-42B8-B89D-F369B4B3FD1F}" type="datetime1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5FA7-456A-4A89-B1AD-2C5EF2AEE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437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0B32-8F98-4B74-BA43-E099D5B75A54}" type="datetime1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5FA7-456A-4A89-B1AD-2C5EF2AEEF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6722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7D7B-1C2C-4ED5-8432-C13AF599B95C}" type="datetime1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5FA7-456A-4A89-B1AD-2C5EF2AEE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980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70F8-BFE6-4537-AF80-39D6128F4177}" type="datetime1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5FA7-456A-4A89-B1AD-2C5EF2AEEF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093164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70F8-BFE6-4537-AF80-39D6128F4177}" type="datetime1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5FA7-456A-4A89-B1AD-2C5EF2AEE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33309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F761-1557-4150-B648-F4D8B500A2E3}" type="datetime1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5FA7-456A-4A89-B1AD-2C5EF2AEE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643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0F9A-0904-4C64-BD02-593F4B681B90}" type="datetime1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5FA7-456A-4A89-B1AD-2C5EF2AEE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958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F9A8-3279-4787-8E27-169F2C5B440B}" type="datetime1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5FA7-456A-4A89-B1AD-2C5EF2AEE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82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A938D-03FB-4F3D-BF8D-66FBDA8D1E3B}" type="datetime1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5FA7-456A-4A89-B1AD-2C5EF2AEE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915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C52D6-0E6A-4FB7-B7B5-C23E80AE9FBD}" type="datetime1">
              <a:rPr lang="ru-RU" smtClean="0"/>
              <a:pPr/>
              <a:t>16.09.2015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5FA7-456A-4A89-B1AD-2C5EF2AEE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34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3FA0-C07C-48DD-BD72-AA230478843F}" type="datetime1">
              <a:rPr lang="ru-RU" smtClean="0"/>
              <a:pPr/>
              <a:t>16.09.2015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5FA7-456A-4A89-B1AD-2C5EF2AEE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32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D864-324D-4495-9E33-8838C76BC9CD}" type="datetime1">
              <a:rPr lang="ru-RU" smtClean="0"/>
              <a:pPr/>
              <a:t>16.09.2015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5FA7-456A-4A89-B1AD-2C5EF2AEE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981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CBF72-96EF-4705-9289-27269E5F3768}" type="datetime1">
              <a:rPr lang="ru-RU" smtClean="0"/>
              <a:pPr/>
              <a:t>16.09.2015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5FA7-456A-4A89-B1AD-2C5EF2AEE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790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E5DC-ACE0-4868-8F72-7457D85F08F6}" type="datetime1">
              <a:rPr lang="ru-RU" smtClean="0"/>
              <a:pPr/>
              <a:t>16.09.2015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5FA7-456A-4A89-B1AD-2C5EF2AEE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42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5FA7-456A-4A89-B1AD-2C5EF2AEEF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ED37-ACEF-4430-AFAB-420FF9CD6732}" type="datetime1">
              <a:rPr lang="ru-RU" smtClean="0"/>
              <a:pPr/>
              <a:t>16.09.2015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104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970F8-BFE6-4537-AF80-39D6128F4177}" type="datetime1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2CF5FA7-456A-4A89-B1AD-2C5EF2AEE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17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  <p:sldLayoutId id="2147484001" r:id="rId13"/>
    <p:sldLayoutId id="2147484002" r:id="rId14"/>
    <p:sldLayoutId id="2147484003" r:id="rId15"/>
    <p:sldLayoutId id="2147484004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motion.avi" TargetMode="External"/><Relationship Id="rId1" Type="http://schemas.microsoft.com/office/2007/relationships/media" Target="file:///F:\motion.avi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&#1048;&#1085;&#1090;&#1077;&#1088;&#1092;&#1077;&#1081;&#1089;.avi" TargetMode="External"/><Relationship Id="rId1" Type="http://schemas.microsoft.com/office/2007/relationships/media" Target="file:///F:\&#1048;&#1085;&#1090;&#1077;&#1088;&#1092;&#1077;&#1081;&#1089;.avi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3099" y="2245952"/>
            <a:ext cx="9677640" cy="1646302"/>
          </a:xfrm>
        </p:spPr>
        <p:txBody>
          <a:bodyPr/>
          <a:lstStyle/>
          <a:p>
            <a:pPr algn="ctr"/>
            <a:r>
              <a:rPr lang="ru-RU" b="1" dirty="0" smtClean="0"/>
              <a:t>Интерактивная информационная система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Студенческое конструкторско-технологическое бюро «Радиотехника»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3099" y="558800"/>
            <a:ext cx="9307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МИНИСТЕРСТВО ОБРАЗОВАНИЯ И НАУКИ</a:t>
            </a:r>
          </a:p>
          <a:p>
            <a:pPr algn="ctr"/>
            <a:r>
              <a:rPr lang="ru-RU" sz="2000" b="1" dirty="0"/>
              <a:t>ФГБОУ ВПО «АЛТАЙСКИЙ ГОСУДАРСТВЕННЫЙ УНИВЕРСИТЕТ»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26855" y="4892012"/>
            <a:ext cx="45248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600" b="1" dirty="0" smtClean="0"/>
              <a:t>Руководитель проекта: </a:t>
            </a:r>
            <a:r>
              <a:rPr lang="ru-RU" sz="1600" dirty="0" smtClean="0"/>
              <a:t>Филин Я.А.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600" b="1" dirty="0" smtClean="0"/>
              <a:t>Разработчик проекта</a:t>
            </a:r>
            <a:r>
              <a:rPr lang="ru-RU" sz="1600" dirty="0" smtClean="0"/>
              <a:t>: Топольсков Д.И.</a:t>
            </a:r>
            <a:endParaRPr lang="en-US" sz="1600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600" b="1" dirty="0" smtClean="0"/>
              <a:t>Научный руководитель</a:t>
            </a:r>
            <a:r>
              <a:rPr lang="ru-RU" sz="1600" dirty="0" smtClean="0"/>
              <a:t>: Белозерских </a:t>
            </a:r>
            <a:r>
              <a:rPr lang="ru-RU" sz="1600" dirty="0"/>
              <a:t>В.В</a:t>
            </a:r>
            <a:r>
              <a:rPr lang="ru-RU" sz="1600" dirty="0" smtClean="0"/>
              <a:t>.</a:t>
            </a:r>
            <a:endParaRPr lang="en-US" sz="1600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1600" dirty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16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761067" y="6350000"/>
            <a:ext cx="7766936" cy="413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г. Барнаул </a:t>
            </a:r>
            <a:r>
              <a:rPr lang="ru-RU" sz="1600" b="1" dirty="0" smtClean="0">
                <a:solidFill>
                  <a:schemeClr val="tx1"/>
                </a:solidFill>
              </a:rPr>
              <a:t>2015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24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Обработка жестов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5FA7-456A-4A89-B1AD-2C5EF2AEEF89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6" name="Рисунок 5" descr="MHI.jpg"/>
          <p:cNvPicPr>
            <a:picLocks noChangeAspect="1"/>
          </p:cNvPicPr>
          <p:nvPr/>
        </p:nvPicPr>
        <p:blipFill rotWithShape="1">
          <a:blip r:embed="rId2" cstate="print"/>
          <a:srcRect l="1620" t="2399" r="6711" b="9145"/>
          <a:stretch/>
        </p:blipFill>
        <p:spPr>
          <a:xfrm>
            <a:off x="364745" y="1512116"/>
            <a:ext cx="8776967" cy="4774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рука с 3-я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727371" y="4359727"/>
            <a:ext cx="3478607" cy="2374551"/>
          </a:xfrm>
          <a:prstGeom prst="rect">
            <a:avLst/>
          </a:prstGeom>
        </p:spPr>
      </p:pic>
      <p:pic>
        <p:nvPicPr>
          <p:cNvPr id="7" name="Picture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91355" y="5769734"/>
            <a:ext cx="1398768" cy="7534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Обработка видеопотока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5FA7-456A-4A89-B1AD-2C5EF2AEEF89}" type="slidenum">
              <a:rPr lang="ru-RU" sz="1600" b="1" smtClean="0"/>
              <a:pPr/>
              <a:t>11</a:t>
            </a:fld>
            <a:endParaRPr lang="ru-RU" sz="1600" b="1" dirty="0"/>
          </a:p>
        </p:txBody>
      </p:sp>
      <p:pic>
        <p:nvPicPr>
          <p:cNvPr id="6" name="Рисунок 5" descr="классы видеообработки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236" y="1762226"/>
            <a:ext cx="4600716" cy="202225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208" y="2708035"/>
            <a:ext cx="6596743" cy="3461657"/>
          </a:xfrm>
          <a:prstGeom prst="rect">
            <a:avLst/>
          </a:prstGeom>
        </p:spPr>
      </p:pic>
      <p:pic>
        <p:nvPicPr>
          <p:cNvPr id="7" name="Picture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91355" y="5769734"/>
            <a:ext cx="1398768" cy="7534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538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otion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333797" y="707586"/>
            <a:ext cx="7598535" cy="5698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5FA7-456A-4A89-B1AD-2C5EF2AEEF89}" type="slidenum">
              <a:rPr lang="ru-RU" sz="1600" b="1" smtClean="0"/>
              <a:pPr/>
              <a:t>12</a:t>
            </a:fld>
            <a:endParaRPr lang="ru-RU" sz="1600" b="1" dirty="0"/>
          </a:p>
        </p:txBody>
      </p:sp>
      <p:pic>
        <p:nvPicPr>
          <p:cNvPr id="6" name="Picture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91355" y="5769734"/>
            <a:ext cx="1398768" cy="7534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Административное приложение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5FA7-456A-4A89-B1AD-2C5EF2AEEF89}" type="slidenum">
              <a:rPr lang="ru-RU" sz="1600" b="1" smtClean="0"/>
              <a:pPr/>
              <a:t>13</a:t>
            </a:fld>
            <a:endParaRPr lang="ru-RU" sz="1600" b="1"/>
          </a:p>
        </p:txBody>
      </p:sp>
      <p:pic>
        <p:nvPicPr>
          <p:cNvPr id="5" name="Рисунок 4" descr="Форма входа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76385" y="1652086"/>
            <a:ext cx="2714278" cy="1893682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29" y="1599332"/>
            <a:ext cx="5453484" cy="2943324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265" y="1528759"/>
            <a:ext cx="2123728" cy="2204864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415" y="3881122"/>
            <a:ext cx="2376264" cy="216024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14" y="4757214"/>
            <a:ext cx="1368152" cy="187220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53996" y="1969566"/>
            <a:ext cx="4092388" cy="2111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1479176" y="4004707"/>
            <a:ext cx="1255059" cy="115422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6529" y="5231653"/>
            <a:ext cx="2465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Отдельный модуль, подгружаемый из </a:t>
            </a:r>
            <a:r>
              <a:rPr lang="en-US" dirty="0" smtClean="0"/>
              <a:t>DLL </a:t>
            </a:r>
            <a:r>
              <a:rPr lang="ru-RU" dirty="0" smtClean="0"/>
              <a:t>файла.</a:t>
            </a:r>
            <a:endParaRPr lang="ru-RU" dirty="0"/>
          </a:p>
        </p:txBody>
      </p:sp>
      <p:pic>
        <p:nvPicPr>
          <p:cNvPr id="14" name="Picture 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491355" y="5769734"/>
            <a:ext cx="1398768" cy="7534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Административное приложение-сервер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Классы модулей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19057" y="1714500"/>
            <a:ext cx="5208906" cy="453948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1463" y="6071420"/>
            <a:ext cx="683339" cy="365125"/>
          </a:xfrm>
        </p:spPr>
        <p:txBody>
          <a:bodyPr/>
          <a:lstStyle/>
          <a:p>
            <a:fld id="{F2CF5FA7-456A-4A89-B1AD-2C5EF2AEEF89}" type="slidenum">
              <a:rPr lang="ru-RU" sz="1600" b="1" smtClean="0"/>
              <a:pPr/>
              <a:t>14</a:t>
            </a:fld>
            <a:endParaRPr lang="ru-RU" sz="1600" b="1" dirty="0"/>
          </a:p>
        </p:txBody>
      </p:sp>
      <p:pic>
        <p:nvPicPr>
          <p:cNvPr id="5" name="Рисунок 4" descr="Подгрузка шаблонов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8" y="1828803"/>
            <a:ext cx="5092019" cy="4474028"/>
          </a:xfrm>
          <a:prstGeom prst="rect">
            <a:avLst/>
          </a:prstGeom>
        </p:spPr>
      </p:pic>
      <p:pic>
        <p:nvPicPr>
          <p:cNvPr id="6" name="Содержимое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057" y="1533772"/>
            <a:ext cx="2524415" cy="1617643"/>
          </a:xfrm>
          <a:prstGeom prst="rect">
            <a:avLst/>
          </a:prstGeom>
        </p:spPr>
      </p:pic>
      <p:pic>
        <p:nvPicPr>
          <p:cNvPr id="8" name="Picture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91355" y="5769734"/>
            <a:ext cx="1398768" cy="7534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719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Контекстная зависимость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5FA7-456A-4A89-B1AD-2C5EF2AEEF89}" type="slidenum">
              <a:rPr lang="ru-RU" sz="1600" b="1" smtClean="0"/>
              <a:pPr/>
              <a:t>15</a:t>
            </a:fld>
            <a:endParaRPr lang="ru-RU" sz="1600" b="1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1"/>
          <a:stretch/>
        </p:blipFill>
        <p:spPr>
          <a:xfrm>
            <a:off x="620486" y="1930400"/>
            <a:ext cx="6964674" cy="39676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893" y="2630913"/>
            <a:ext cx="241300" cy="19050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7382732" y="2067311"/>
            <a:ext cx="35859" cy="3397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02234" y="2464881"/>
            <a:ext cx="2814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- расположение       терминала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546018" y="3165958"/>
            <a:ext cx="2747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П1, П2, П3 – генерируемые информационные потоки.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546018" y="4299855"/>
            <a:ext cx="29273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Каждый терминал может отображать собственный информационный поток</a:t>
            </a:r>
            <a:endParaRPr lang="ru-RU" dirty="0"/>
          </a:p>
        </p:txBody>
      </p:sp>
      <p:pic>
        <p:nvPicPr>
          <p:cNvPr id="11" name="Picture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91355" y="5769734"/>
            <a:ext cx="1398768" cy="7534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Достоинства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6011" y="1930400"/>
            <a:ext cx="8596668" cy="3880773"/>
          </a:xfrm>
        </p:spPr>
        <p:txBody>
          <a:bodyPr/>
          <a:lstStyle/>
          <a:p>
            <a:r>
              <a:rPr lang="ru-RU" sz="3600" dirty="0" smtClean="0"/>
              <a:t>гибкость;</a:t>
            </a:r>
          </a:p>
          <a:p>
            <a:r>
              <a:rPr lang="ru-RU" sz="3600" dirty="0" smtClean="0"/>
              <a:t>модульность;</a:t>
            </a:r>
          </a:p>
          <a:p>
            <a:r>
              <a:rPr lang="ru-RU" sz="3600" dirty="0" smtClean="0"/>
              <a:t>расширяемость;</a:t>
            </a:r>
          </a:p>
          <a:p>
            <a:r>
              <a:rPr lang="ru-RU" sz="3600" dirty="0" smtClean="0"/>
              <a:t>интерактивность.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5FA7-456A-4A89-B1AD-2C5EF2AEEF89}" type="slidenum">
              <a:rPr lang="ru-RU" sz="1600" b="1" smtClean="0"/>
              <a:pPr/>
              <a:t>16</a:t>
            </a:fld>
            <a:endParaRPr lang="ru-RU" sz="1600" b="1"/>
          </a:p>
        </p:txBody>
      </p:sp>
      <p:pic>
        <p:nvPicPr>
          <p:cNvPr id="7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91355" y="5769734"/>
            <a:ext cx="1398768" cy="7534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62" y="495300"/>
            <a:ext cx="8596668" cy="1320800"/>
          </a:xfrm>
        </p:spPr>
        <p:txBody>
          <a:bodyPr/>
          <a:lstStyle/>
          <a:p>
            <a:r>
              <a:rPr lang="ru-RU" dirty="0" smtClean="0"/>
              <a:t>Результаты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019" y="1279055"/>
            <a:ext cx="9021837" cy="3880773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/>
              <a:t>Реализована </a:t>
            </a:r>
            <a:r>
              <a:rPr lang="ru-RU" sz="2800" dirty="0"/>
              <a:t>интерактивная информационная система, поддерживаемая рамках кафедры </a:t>
            </a:r>
            <a:r>
              <a:rPr lang="ru-RU" sz="2800" dirty="0" smtClean="0"/>
              <a:t>«Вычислительной техники и электроники» </a:t>
            </a:r>
            <a:r>
              <a:rPr lang="ru-RU" sz="2800" dirty="0"/>
              <a:t>АлтГУ. На данный момент поддержка и выгрузка данных осуществляется на два терминала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5FA7-456A-4A89-B1AD-2C5EF2AEEF89}" type="slidenum">
              <a:rPr lang="ru-RU" sz="1600" b="1" smtClean="0"/>
              <a:pPr/>
              <a:t>17</a:t>
            </a:fld>
            <a:endParaRPr lang="ru-RU" sz="1600" b="1" dirty="0"/>
          </a:p>
        </p:txBody>
      </p:sp>
      <p:pic>
        <p:nvPicPr>
          <p:cNvPr id="7" name="Рисунок 6" descr="C:\Users\Яков\Downloads\20150801_13414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6" t="1742" r="10279" b="25122"/>
          <a:stretch/>
        </p:blipFill>
        <p:spPr bwMode="auto">
          <a:xfrm>
            <a:off x="2748642" y="3637189"/>
            <a:ext cx="5480958" cy="2910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91355" y="5769734"/>
            <a:ext cx="1398768" cy="7534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Публикации и представления проектов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547" y="1249252"/>
            <a:ext cx="9040455" cy="5608748"/>
          </a:xfrm>
        </p:spPr>
        <p:txBody>
          <a:bodyPr>
            <a:noAutofit/>
          </a:bodyPr>
          <a:lstStyle/>
          <a:p>
            <a:pPr fontAlgn="t"/>
            <a:r>
              <a:rPr lang="ru-RU" sz="1100" dirty="0" smtClean="0">
                <a:solidFill>
                  <a:schemeClr val="tx1"/>
                </a:solidFill>
              </a:rPr>
              <a:t>Всероссийский съезд СНО СКБ 2015. Диплом </a:t>
            </a:r>
            <a:r>
              <a:rPr lang="en-US" sz="1100" dirty="0" smtClean="0">
                <a:solidFill>
                  <a:schemeClr val="tx1"/>
                </a:solidFill>
              </a:rPr>
              <a:t>III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smtClean="0">
                <a:solidFill>
                  <a:schemeClr val="tx1"/>
                </a:solidFill>
              </a:rPr>
              <a:t>степени в секции «Перспективные информационные технологии»</a:t>
            </a:r>
            <a:endParaRPr lang="ru-RU" sz="1100" dirty="0" smtClean="0">
              <a:solidFill>
                <a:schemeClr val="tx1"/>
              </a:solidFill>
            </a:endParaRPr>
          </a:p>
          <a:p>
            <a:pPr fontAlgn="t"/>
            <a:r>
              <a:rPr lang="ru-RU" sz="1100" dirty="0" err="1" smtClean="0">
                <a:solidFill>
                  <a:schemeClr val="tx1"/>
                </a:solidFill>
              </a:rPr>
              <a:t>Эдокова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>
                <a:solidFill>
                  <a:schemeClr val="tx1"/>
                </a:solidFill>
              </a:rPr>
              <a:t>А.Т. К вопросу об информировании студентов физико-технического факультета. // Информационное пространство в аспекте гуманитарных наук - 2013 / </a:t>
            </a:r>
            <a:r>
              <a:rPr lang="ru-RU" sz="1100" dirty="0" smtClean="0">
                <a:solidFill>
                  <a:schemeClr val="tx1"/>
                </a:solidFill>
              </a:rPr>
              <a:t>Материалы междисциплинарной </a:t>
            </a:r>
            <a:r>
              <a:rPr lang="ru-RU" sz="1100" dirty="0">
                <a:solidFill>
                  <a:schemeClr val="tx1"/>
                </a:solidFill>
              </a:rPr>
              <a:t>межвузовской конференции студентов, магистрантов и аспирантов. - БАРНАУЛ: АЗБУКА, 2013. - 84 с.</a:t>
            </a:r>
          </a:p>
          <a:p>
            <a:pPr fontAlgn="t"/>
            <a:r>
              <a:rPr lang="ru-RU" sz="1100" dirty="0">
                <a:solidFill>
                  <a:schemeClr val="tx1"/>
                </a:solidFill>
              </a:rPr>
              <a:t>Эдокова А.Т. Проблемы аутентификации в студенческой интерактивной информационной системе //Проблемы правовой и технической защиты информации – 2014 / Материалы </a:t>
            </a:r>
            <a:r>
              <a:rPr lang="ru-RU" sz="1100" dirty="0" smtClean="0">
                <a:solidFill>
                  <a:schemeClr val="tx1"/>
                </a:solidFill>
              </a:rPr>
              <a:t>междисциплинарной </a:t>
            </a:r>
            <a:r>
              <a:rPr lang="ru-RU" sz="1100" dirty="0">
                <a:solidFill>
                  <a:schemeClr val="tx1"/>
                </a:solidFill>
              </a:rPr>
              <a:t>межвузовской конференции студентов, магистрантов и аспирантов. – Барнаул: ИП Колмогоров И.А., 2014. – </a:t>
            </a:r>
            <a:r>
              <a:rPr lang="ru-RU" sz="1100" dirty="0" smtClean="0">
                <a:solidFill>
                  <a:schemeClr val="tx1"/>
                </a:solidFill>
              </a:rPr>
              <a:t>С.61-65.</a:t>
            </a:r>
          </a:p>
          <a:p>
            <a:pPr fontAlgn="t"/>
            <a:r>
              <a:rPr lang="ru-RU" sz="1100" dirty="0" err="1">
                <a:solidFill>
                  <a:schemeClr val="tx1"/>
                </a:solidFill>
              </a:rPr>
              <a:t>Topolskov</a:t>
            </a:r>
            <a:r>
              <a:rPr lang="ru-RU" sz="1100" dirty="0">
                <a:solidFill>
                  <a:schemeClr val="tx1"/>
                </a:solidFill>
              </a:rPr>
              <a:t> D. </a:t>
            </a:r>
            <a:r>
              <a:rPr lang="ru-RU" sz="1100" dirty="0" err="1">
                <a:solidFill>
                  <a:schemeClr val="tx1"/>
                </a:solidFill>
              </a:rPr>
              <a:t>Multi-service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information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system</a:t>
            </a:r>
            <a:r>
              <a:rPr lang="ru-RU" sz="1100" dirty="0">
                <a:solidFill>
                  <a:schemeClr val="tx1"/>
                </a:solidFill>
              </a:rPr>
              <a:t> / D. </a:t>
            </a:r>
            <a:r>
              <a:rPr lang="ru-RU" sz="1100" dirty="0" err="1">
                <a:solidFill>
                  <a:schemeClr val="tx1"/>
                </a:solidFill>
              </a:rPr>
              <a:t>Topolskov</a:t>
            </a:r>
            <a:r>
              <a:rPr lang="ru-RU" sz="1100" dirty="0">
                <a:solidFill>
                  <a:schemeClr val="tx1"/>
                </a:solidFill>
              </a:rPr>
              <a:t> // Студенческое научное сообщество: исследования и инновации – 2013 / под. ред. Ш.А. </a:t>
            </a:r>
            <a:r>
              <a:rPr lang="ru-RU" sz="1100" dirty="0" err="1">
                <a:solidFill>
                  <a:schemeClr val="tx1"/>
                </a:solidFill>
              </a:rPr>
              <a:t>Курманбаевой</a:t>
            </a:r>
            <a:r>
              <a:rPr lang="ru-RU" sz="1100" dirty="0">
                <a:solidFill>
                  <a:schemeClr val="tx1"/>
                </a:solidFill>
              </a:rPr>
              <a:t> [и др.]. - Семей. Казахский гуманитарно-юридический инновационный университет, 2013. - С. </a:t>
            </a:r>
            <a:r>
              <a:rPr lang="ru-RU" sz="1100" dirty="0" smtClean="0">
                <a:solidFill>
                  <a:schemeClr val="tx1"/>
                </a:solidFill>
              </a:rPr>
              <a:t>85</a:t>
            </a:r>
          </a:p>
          <a:p>
            <a:pPr fontAlgn="t"/>
            <a:r>
              <a:rPr lang="ru-RU" sz="1100" dirty="0">
                <a:solidFill>
                  <a:schemeClr val="tx1"/>
                </a:solidFill>
              </a:rPr>
              <a:t>Топольсков Д.И. К вопросу о технологиях построения интерактивных информационных систем  [Текст] / Д.И. Топольсков, В.В. Белозерских // Сборник материалов II Российско-Казахстанской молодежной научно-технической конференции «Новые материалы и технологии»/ – Барнаул : Изд-во Алт. ун-та, 2014</a:t>
            </a:r>
            <a:r>
              <a:rPr lang="ru-RU" sz="1100" dirty="0" smtClean="0">
                <a:solidFill>
                  <a:schemeClr val="tx1"/>
                </a:solidFill>
              </a:rPr>
              <a:t>.</a:t>
            </a:r>
          </a:p>
          <a:p>
            <a:pPr fontAlgn="t"/>
            <a:r>
              <a:rPr lang="ru-RU" sz="1100" dirty="0">
                <a:solidFill>
                  <a:schemeClr val="tx1"/>
                </a:solidFill>
              </a:rPr>
              <a:t>Топольсков Д.И. Информационно-справочная интерактивная система [Текст] / Д.И. Топольсков, В.В. Белозерских //Ломоносовские чтения на Алтае: фундаментальные проблемы науки и образования/ – Барнаул : Изд-во Алт. ун-та, 2014. – С. 756.</a:t>
            </a:r>
          </a:p>
          <a:p>
            <a:pPr marL="109728" indent="0">
              <a:buClr>
                <a:schemeClr val="accent3"/>
              </a:buClr>
              <a:buNone/>
              <a:defRPr/>
            </a:pPr>
            <a:r>
              <a:rPr lang="ru-RU" sz="1100" b="1" dirty="0" smtClean="0">
                <a:solidFill>
                  <a:schemeClr val="tx1"/>
                </a:solidFill>
              </a:rPr>
              <a:t>Проект был представлен на следующих конференциях:</a:t>
            </a:r>
          </a:p>
          <a:p>
            <a:pPr marL="395478" indent="-285750">
              <a:buClr>
                <a:schemeClr val="accent3"/>
              </a:buClr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Всероссийская </a:t>
            </a:r>
            <a:r>
              <a:rPr lang="ru-RU" sz="1100" dirty="0">
                <a:solidFill>
                  <a:schemeClr val="tx1"/>
                </a:solidFill>
              </a:rPr>
              <a:t>научно-практическая конференция "Многоядерные процессоры, параллельное программирование, ПЛИС, системы обработки сигналов" - МППОС’15, 27 февраля 2015 года, место проведения – ФГБОУ ВПО Алтайский государственный университет;</a:t>
            </a:r>
          </a:p>
          <a:p>
            <a:pPr marL="395478" indent="-285750">
              <a:buClr>
                <a:schemeClr val="accent3"/>
              </a:buClr>
              <a:defRPr/>
            </a:pPr>
            <a:r>
              <a:rPr lang="ru-RU" sz="1100" dirty="0">
                <a:solidFill>
                  <a:schemeClr val="tx1"/>
                </a:solidFill>
              </a:rPr>
              <a:t>Региональная конференция «Мой выбор –НАУКА!» 23 апреля 2015 года, место проведения – ФГБОУ ВПО Алтайский государственный университет;</a:t>
            </a:r>
          </a:p>
          <a:p>
            <a:pPr marL="395478" indent="-285750">
              <a:buClr>
                <a:schemeClr val="accent3"/>
              </a:buClr>
              <a:defRPr/>
            </a:pPr>
            <a:r>
              <a:rPr lang="ru-RU" sz="1100" dirty="0">
                <a:solidFill>
                  <a:schemeClr val="tx1"/>
                </a:solidFill>
              </a:rPr>
              <a:t>Всероссийская конференция «Ломоносовские чтения на Алтае: фундаментальные проблемы науки и образования» на базе Алтайского государственного университета 11–14 ноября 2014 г</a:t>
            </a:r>
            <a:r>
              <a:rPr lang="ru-RU" sz="1100" dirty="0" smtClean="0">
                <a:solidFill>
                  <a:schemeClr val="tx1"/>
                </a:solidFill>
              </a:rPr>
              <a:t>.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5FA7-456A-4A89-B1AD-2C5EF2AEEF89}" type="slidenum">
              <a:rPr lang="ru-RU" sz="1600" b="1" smtClean="0"/>
              <a:pPr/>
              <a:t>18</a:t>
            </a:fld>
            <a:endParaRPr lang="ru-RU" sz="1600" b="1"/>
          </a:p>
        </p:txBody>
      </p:sp>
      <p:pic>
        <p:nvPicPr>
          <p:cNvPr id="7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91355" y="5769734"/>
            <a:ext cx="1398768" cy="7534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940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-347730" y="1416833"/>
            <a:ext cx="10471739" cy="2595460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  <a:br>
              <a:rPr lang="ru-RU" dirty="0"/>
            </a:br>
            <a:endParaRPr lang="ru-RU" dirty="0"/>
          </a:p>
        </p:txBody>
      </p:sp>
      <p:pic>
        <p:nvPicPr>
          <p:cNvPr id="8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94344" y="4012293"/>
            <a:ext cx="2838278" cy="1474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1664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системы сегодня</a:t>
            </a:r>
            <a:endParaRPr lang="ru-RU" dirty="0"/>
          </a:p>
        </p:txBody>
      </p:sp>
      <p:pic>
        <p:nvPicPr>
          <p:cNvPr id="4" name="Picture 2" descr="школа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49" y="1570382"/>
            <a:ext cx="3149514" cy="4199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5FA7-456A-4A89-B1AD-2C5EF2AEEF89}" type="slidenum">
              <a:rPr lang="ru-RU" sz="1600" b="1" smtClean="0"/>
              <a:pPr/>
              <a:t>2</a:t>
            </a:fld>
            <a:endParaRPr lang="ru-RU" sz="1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404" y="1022882"/>
            <a:ext cx="4039064" cy="49333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119" y="1476640"/>
            <a:ext cx="3129194" cy="4025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91355" y="5769734"/>
            <a:ext cx="1398768" cy="7534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121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Цель:  </a:t>
            </a:r>
            <a:r>
              <a:rPr lang="ru-RU" sz="2400" dirty="0" smtClean="0"/>
              <a:t>реализация системы информирования на базе 			интерактивной информационной системы, 			                                                                         		предоставляющую контекстную информацию и 			управляемую жестами. </a:t>
            </a:r>
          </a:p>
          <a:p>
            <a:pPr>
              <a:buNone/>
            </a:pPr>
            <a:r>
              <a:rPr lang="ru-RU" b="1" dirty="0" smtClean="0"/>
              <a:t>Задачи:</a:t>
            </a:r>
          </a:p>
          <a:p>
            <a:pPr fontAlgn="base"/>
            <a:r>
              <a:rPr lang="ru-RU" dirty="0" smtClean="0"/>
              <a:t>реализация клиентского приложения;</a:t>
            </a:r>
          </a:p>
          <a:p>
            <a:pPr fontAlgn="base"/>
            <a:r>
              <a:rPr lang="ru-RU" dirty="0" smtClean="0"/>
              <a:t>реализация серверного приложения;</a:t>
            </a:r>
          </a:p>
          <a:p>
            <a:r>
              <a:rPr lang="ru-RU" dirty="0" smtClean="0"/>
              <a:t>реализация приложения для администрирования;</a:t>
            </a:r>
          </a:p>
          <a:p>
            <a:r>
              <a:rPr lang="ru-RU" dirty="0" smtClean="0"/>
              <a:t>разработка механизма бесконтактного интерактивного взаимодействия.</a:t>
            </a:r>
            <a:br>
              <a:rPr lang="ru-RU" dirty="0" smtClean="0"/>
            </a:br>
            <a:endParaRPr lang="ru-RU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5FA7-456A-4A89-B1AD-2C5EF2AEEF89}" type="slidenum">
              <a:rPr lang="ru-RU" sz="1600" b="1" smtClean="0"/>
              <a:pPr/>
              <a:t>3</a:t>
            </a:fld>
            <a:endParaRPr lang="ru-RU" sz="1600" b="1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91355" y="5769734"/>
            <a:ext cx="1398768" cy="7534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854" y="973668"/>
            <a:ext cx="8761413" cy="706964"/>
          </a:xfrm>
        </p:spPr>
        <p:txBody>
          <a:bodyPr/>
          <a:lstStyle/>
          <a:p>
            <a:r>
              <a:rPr lang="ru-RU" dirty="0" smtClean="0"/>
              <a:t>Практическая значимость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Возможность оперативного </a:t>
            </a:r>
            <a:r>
              <a:rPr lang="ru-RU" sz="2800" dirty="0"/>
              <a:t>предоставления актуальной информации и </a:t>
            </a:r>
            <a:r>
              <a:rPr lang="ru-RU" sz="2800" dirty="0" smtClean="0"/>
              <a:t>снижение </a:t>
            </a:r>
            <a:r>
              <a:rPr lang="ru-RU" sz="2800" dirty="0"/>
              <a:t>расходов на содержание </a:t>
            </a:r>
            <a:r>
              <a:rPr lang="ru-RU" sz="2800" dirty="0"/>
              <a:t>справочно-информационных систем городских служб, расположенных в бизнес-центрах, отелях, аэропортах, выставочных комплексах, ВУЗах, медицинских центрах, торговых центрах, театрах, музеях</a:t>
            </a:r>
            <a:r>
              <a:rPr lang="ru-RU" sz="2800" dirty="0" smtClean="0"/>
              <a:t>. </a:t>
            </a: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5FA7-456A-4A89-B1AD-2C5EF2AEEF89}" type="slidenum">
              <a:rPr lang="ru-RU" sz="1600" b="1" smtClean="0"/>
              <a:pPr/>
              <a:t>4</a:t>
            </a:fld>
            <a:endParaRPr lang="ru-RU" sz="1600" b="1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91355" y="5769734"/>
            <a:ext cx="1398768" cy="7534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Объединение интерактивного бесконтактного способа управления с классическими принципами построения информационных систем.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5FA7-456A-4A89-B1AD-2C5EF2AEEF89}" type="slidenum">
              <a:rPr lang="ru-RU" sz="1600" b="1" smtClean="0"/>
              <a:pPr/>
              <a:t>5</a:t>
            </a:fld>
            <a:endParaRPr lang="ru-RU" sz="1600" b="1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91355" y="5769734"/>
            <a:ext cx="1398768" cy="7534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Общая структура</a:t>
            </a:r>
            <a:endParaRPr lang="ru-RU" dirty="0"/>
          </a:p>
        </p:txBody>
      </p:sp>
      <p:pic>
        <p:nvPicPr>
          <p:cNvPr id="4" name="Содержимое 4" descr="TopolskovDI1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797" y="2160588"/>
            <a:ext cx="7724443" cy="38814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5FA7-456A-4A89-B1AD-2C5EF2AEEF89}" type="slidenum">
              <a:rPr lang="ru-RU" sz="1600" b="1" smtClean="0"/>
              <a:pPr/>
              <a:t>6</a:t>
            </a:fld>
            <a:endParaRPr lang="ru-RU" sz="1600" b="1"/>
          </a:p>
        </p:txBody>
      </p:sp>
      <p:pic>
        <p:nvPicPr>
          <p:cNvPr id="6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91355" y="5769734"/>
            <a:ext cx="1398768" cy="7534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Клиентский терминал</a:t>
            </a: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100705" y="1814489"/>
            <a:ext cx="5500531" cy="354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5FA7-456A-4A89-B1AD-2C5EF2AEEF89}" type="slidenum">
              <a:rPr lang="ru-RU" sz="1600" b="1" smtClean="0"/>
              <a:pPr/>
              <a:t>7</a:t>
            </a:fld>
            <a:endParaRPr lang="ru-RU" sz="1600" b="1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35" y="2123583"/>
            <a:ext cx="3190875" cy="2650705"/>
          </a:xfrm>
          <a:prstGeom prst="rect">
            <a:avLst/>
          </a:prstGeom>
        </p:spPr>
      </p:pic>
      <p:pic>
        <p:nvPicPr>
          <p:cNvPr id="7" name="Picture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91355" y="5769734"/>
            <a:ext cx="1398768" cy="7534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Программная часть</a:t>
            </a:r>
            <a:r>
              <a:rPr lang="en-US" dirty="0" smtClean="0"/>
              <a:t> </a:t>
            </a:r>
            <a:r>
              <a:rPr lang="ru-RU" dirty="0" smtClean="0"/>
              <a:t>клиентского терминала</a:t>
            </a:r>
            <a:endParaRPr lang="ru-RU" dirty="0"/>
          </a:p>
        </p:txBody>
      </p:sp>
      <p:pic>
        <p:nvPicPr>
          <p:cNvPr id="5" name="Содержимое 4" descr="Программная часть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9087" y="2043190"/>
            <a:ext cx="8349462" cy="290229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5FA7-456A-4A89-B1AD-2C5EF2AEEF89}" type="slidenum">
              <a:rPr lang="ru-RU" sz="1600" b="1" smtClean="0"/>
              <a:pPr/>
              <a:t>8</a:t>
            </a:fld>
            <a:endParaRPr lang="ru-RU" sz="1600" b="1" dirty="0"/>
          </a:p>
        </p:txBody>
      </p:sp>
      <p:pic>
        <p:nvPicPr>
          <p:cNvPr id="6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91355" y="5769734"/>
            <a:ext cx="1398768" cy="7534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Интерфейс</a:t>
            </a:r>
            <a:endParaRPr lang="ru-RU" dirty="0"/>
          </a:p>
        </p:txBody>
      </p:sp>
      <p:pic>
        <p:nvPicPr>
          <p:cNvPr id="5" name="Интерфейс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554038" y="1748428"/>
            <a:ext cx="6837362" cy="439802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5FA7-456A-4A89-B1AD-2C5EF2AEEF89}" type="slidenum">
              <a:rPr lang="ru-RU" sz="1600" b="1" smtClean="0"/>
              <a:pPr/>
              <a:t>9</a:t>
            </a:fld>
            <a:endParaRPr lang="ru-RU" sz="1600" b="1"/>
          </a:p>
        </p:txBody>
      </p:sp>
      <p:sp>
        <p:nvSpPr>
          <p:cNvPr id="6" name="Овал 5"/>
          <p:cNvSpPr/>
          <p:nvPr/>
        </p:nvSpPr>
        <p:spPr>
          <a:xfrm>
            <a:off x="1857391" y="3487269"/>
            <a:ext cx="4828039" cy="20080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stCxn id="11" idx="0"/>
          </p:cNvCxnSpPr>
          <p:nvPr/>
        </p:nvCxnSpPr>
        <p:spPr>
          <a:xfrm flipH="1" flipV="1">
            <a:off x="5074024" y="4491316"/>
            <a:ext cx="3681926" cy="288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96408" y="4779316"/>
            <a:ext cx="2519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Модуль интерфейса может быть любым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347120" y="2578142"/>
            <a:ext cx="3144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Технологии формирования:</a:t>
            </a:r>
            <a:endParaRPr lang="en-US" b="1" dirty="0" smtClean="0"/>
          </a:p>
          <a:p>
            <a:r>
              <a:rPr lang="en-US" dirty="0" smtClean="0"/>
              <a:t>Python + HTML + CSS + JS</a:t>
            </a:r>
            <a:endParaRPr lang="ru-RU" dirty="0"/>
          </a:p>
        </p:txBody>
      </p:sp>
      <p:pic>
        <p:nvPicPr>
          <p:cNvPr id="9" name="Picture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91355" y="5769734"/>
            <a:ext cx="1398768" cy="7534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338</TotalTime>
  <Words>556</Words>
  <Application>Microsoft Office PowerPoint</Application>
  <PresentationFormat>Широкоэкранный</PresentationFormat>
  <Paragraphs>72</Paragraphs>
  <Slides>19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Georgia</vt:lpstr>
      <vt:lpstr>Trebuchet MS</vt:lpstr>
      <vt:lpstr>Wingdings 3</vt:lpstr>
      <vt:lpstr>Грань</vt:lpstr>
      <vt:lpstr>Интерактивная информационная система</vt:lpstr>
      <vt:lpstr>Информационные системы сегодня</vt:lpstr>
      <vt:lpstr>Цель и задачи</vt:lpstr>
      <vt:lpstr>Практическая значимость</vt:lpstr>
      <vt:lpstr>Особенности проекта</vt:lpstr>
      <vt:lpstr>Общая структура</vt:lpstr>
      <vt:lpstr>Клиентский терминал</vt:lpstr>
      <vt:lpstr>Программная часть клиентского терминала</vt:lpstr>
      <vt:lpstr>Интерфейс</vt:lpstr>
      <vt:lpstr>Обработка жестов</vt:lpstr>
      <vt:lpstr>Обработка видеопотока</vt:lpstr>
      <vt:lpstr>Презентация PowerPoint</vt:lpstr>
      <vt:lpstr>Административное приложение</vt:lpstr>
      <vt:lpstr>Административное приложение-сервер</vt:lpstr>
      <vt:lpstr>Контекстная зависимость</vt:lpstr>
      <vt:lpstr>Достоинства</vt:lpstr>
      <vt:lpstr>Результаты работы</vt:lpstr>
      <vt:lpstr>Публикации и представления проектов</vt:lpstr>
      <vt:lpstr>Спасибо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Яков Филин</dc:creator>
  <cp:lastModifiedBy>Анастасия Эдокова</cp:lastModifiedBy>
  <cp:revision>65</cp:revision>
  <dcterms:created xsi:type="dcterms:W3CDTF">2015-06-26T10:13:02Z</dcterms:created>
  <dcterms:modified xsi:type="dcterms:W3CDTF">2015-09-16T14:12:39Z</dcterms:modified>
</cp:coreProperties>
</file>