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6" r:id="rId10"/>
    <p:sldId id="283" r:id="rId11"/>
    <p:sldId id="264" r:id="rId12"/>
    <p:sldId id="285" r:id="rId13"/>
    <p:sldId id="284" r:id="rId14"/>
    <p:sldId id="265" r:id="rId15"/>
    <p:sldId id="267" r:id="rId16"/>
    <p:sldId id="268" r:id="rId17"/>
    <p:sldId id="282" r:id="rId18"/>
    <p:sldId id="280" r:id="rId19"/>
    <p:sldId id="286" r:id="rId20"/>
    <p:sldId id="287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89" r:id="rId31"/>
    <p:sldId id="290" r:id="rId32"/>
    <p:sldId id="288" r:id="rId33"/>
    <p:sldId id="278" r:id="rId34"/>
    <p:sldId id="279" r:id="rId35"/>
    <p:sldId id="28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E093-F254-4112-A1BC-58FCB96C10F1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C538F62-AF75-43D1-9831-9A6BEBD7007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E093-F254-4112-A1BC-58FCB96C10F1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8F62-AF75-43D1-9831-9A6BEBD70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E093-F254-4112-A1BC-58FCB96C10F1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8F62-AF75-43D1-9831-9A6BEBD70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E093-F254-4112-A1BC-58FCB96C10F1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8F62-AF75-43D1-9831-9A6BEBD700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E093-F254-4112-A1BC-58FCB96C10F1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C538F62-AF75-43D1-9831-9A6BEBD700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E093-F254-4112-A1BC-58FCB96C10F1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8F62-AF75-43D1-9831-9A6BEBD700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E093-F254-4112-A1BC-58FCB96C10F1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8F62-AF75-43D1-9831-9A6BEBD7007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E093-F254-4112-A1BC-58FCB96C10F1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8F62-AF75-43D1-9831-9A6BEBD70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E093-F254-4112-A1BC-58FCB96C10F1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8F62-AF75-43D1-9831-9A6BEBD700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E093-F254-4112-A1BC-58FCB96C10F1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38F62-AF75-43D1-9831-9A6BEBD7007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E093-F254-4112-A1BC-58FCB96C10F1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C538F62-AF75-43D1-9831-9A6BEBD7007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2DE093-F254-4112-A1BC-58FCB96C10F1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C538F62-AF75-43D1-9831-9A6BEBD700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94521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6342" y="3880327"/>
            <a:ext cx="4051381" cy="1600200"/>
          </a:xfrm>
        </p:spPr>
        <p:txBody>
          <a:bodyPr/>
          <a:lstStyle/>
          <a:p>
            <a:pPr algn="l"/>
            <a:r>
              <a:rPr lang="ru-RU" dirty="0" smtClean="0"/>
              <a:t>Автор и разработчик: </a:t>
            </a:r>
          </a:p>
          <a:p>
            <a:pPr algn="l"/>
            <a:r>
              <a:rPr lang="ru-RU" dirty="0" smtClean="0"/>
              <a:t>Ваганов Сергей Петрович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1С: АРМ кассира ЖКУ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6381328"/>
            <a:ext cx="187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</a:t>
            </a:r>
            <a:r>
              <a:rPr lang="ru-RU" dirty="0" err="1" smtClean="0"/>
              <a:t>.Волчиха</a:t>
            </a:r>
            <a:r>
              <a:rPr lang="ru-RU" dirty="0" smtClean="0"/>
              <a:t> 2019г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1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Печать платежных документов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144"/>
            <a:ext cx="8424936" cy="4459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56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Функциональные возможности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28384" cy="4572000"/>
          </a:xfrm>
        </p:spPr>
        <p:txBody>
          <a:bodyPr/>
          <a:lstStyle/>
          <a:p>
            <a:r>
              <a:rPr lang="ru-RU" dirty="0" err="1" smtClean="0"/>
              <a:t>Фискализация</a:t>
            </a:r>
            <a:r>
              <a:rPr lang="ru-RU" dirty="0" smtClean="0"/>
              <a:t> </a:t>
            </a:r>
            <a:r>
              <a:rPr lang="ru-RU" dirty="0"/>
              <a:t>чеков на </a:t>
            </a:r>
            <a:r>
              <a:rPr lang="ru-RU" dirty="0" smtClean="0"/>
              <a:t>ККМ с передачей данных</a:t>
            </a:r>
            <a:r>
              <a:rPr lang="en-US" dirty="0" smtClean="0"/>
              <a:t> </a:t>
            </a:r>
            <a:r>
              <a:rPr lang="ru-RU" dirty="0" smtClean="0"/>
              <a:t>в ОФД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8532440" cy="294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7787743" cy="194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4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Ввод и расчет тепловой </a:t>
            </a:r>
            <a:r>
              <a:rPr lang="ru-RU" dirty="0"/>
              <a:t>энергии (счетчики тепловой энергии многоквартирных </a:t>
            </a:r>
            <a:r>
              <a:rPr lang="ru-RU" dirty="0" smtClean="0"/>
              <a:t>домов)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815877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46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Фиксация и </a:t>
            </a:r>
            <a:r>
              <a:rPr lang="ru-RU" dirty="0" err="1" smtClean="0"/>
              <a:t>фискализация</a:t>
            </a:r>
            <a:r>
              <a:rPr lang="ru-RU" dirty="0" smtClean="0"/>
              <a:t> прочих дополнительных услуг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8352928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45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Автоматическое формирование в конце смены реестра оплаты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1" y="2348880"/>
            <a:ext cx="399072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65772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8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Работа со счетчиками учета воды и тепла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16832"/>
            <a:ext cx="6048672" cy="319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654448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2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Интеграция с системой Управления социальной защиты населения. Расчет льготной суммы.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964488" cy="425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8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Интеграция с банком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0"/>
          <a:stretch/>
        </p:blipFill>
        <p:spPr bwMode="auto">
          <a:xfrm>
            <a:off x="1475656" y="1988840"/>
            <a:ext cx="727280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570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" y="4079973"/>
            <a:ext cx="6552728" cy="275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Формирование различных отчетов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5784910" cy="24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9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Разграничение прав доступа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2073210"/>
            <a:ext cx="8496944" cy="38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6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программы 1С «АРМ кассира ЖКУ»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517840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 сожалению не во все уголки Российской Федерации </a:t>
            </a:r>
            <a:r>
              <a:rPr lang="en-US" dirty="0" smtClean="0"/>
              <a:t>IT</a:t>
            </a:r>
            <a:r>
              <a:rPr lang="ru-RU" dirty="0" smtClean="0"/>
              <a:t>-технологии дошли в том объеме в котором они есть в  мегаполисах и городах, да и организации с сотрудниками еще не готовы переходить на серьезные </a:t>
            </a:r>
            <a:r>
              <a:rPr lang="ru-RU" dirty="0"/>
              <a:t>программные продукты, такие как </a:t>
            </a:r>
            <a:r>
              <a:rPr lang="ru-RU" dirty="0" smtClean="0"/>
              <a:t>«1С:Предприятие </a:t>
            </a:r>
            <a:r>
              <a:rPr lang="ru-RU" dirty="0"/>
              <a:t>8. Учет в управляющих </a:t>
            </a:r>
            <a:r>
              <a:rPr lang="ru-RU" dirty="0" smtClean="0"/>
              <a:t>компаниях </a:t>
            </a:r>
            <a:r>
              <a:rPr lang="ru-RU" dirty="0"/>
              <a:t>ЖКХ, ТСЖ и </a:t>
            </a:r>
            <a:r>
              <a:rPr lang="ru-RU" dirty="0" smtClean="0"/>
              <a:t>ЖСК» и другие этой сферы. Боязнь остаться на едини со сложными системами без поддержки при наличии урезанного бюджета. Руководители со своими бухгалтерами ищут альтернативный продукт без лишнего, ненужного и сложного функционала. Так они приходят к более простым и</a:t>
            </a:r>
            <a:br>
              <a:rPr lang="ru-RU" dirty="0" smtClean="0"/>
            </a:br>
            <a:r>
              <a:rPr lang="ru-RU" dirty="0" smtClean="0"/>
              <a:t>узконаправленным </a:t>
            </a:r>
            <a:br>
              <a:rPr lang="ru-RU" dirty="0" smtClean="0"/>
            </a:br>
            <a:r>
              <a:rPr lang="ru-RU" dirty="0" smtClean="0"/>
              <a:t>программным продуктам </a:t>
            </a:r>
            <a:br>
              <a:rPr lang="ru-RU" dirty="0" smtClean="0"/>
            </a:br>
            <a:r>
              <a:rPr lang="ru-RU" dirty="0" smtClean="0"/>
              <a:t>как 1С «АРМ кассира ЖКУ».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350" r="19258" b="40729"/>
          <a:stretch/>
        </p:blipFill>
        <p:spPr bwMode="auto">
          <a:xfrm>
            <a:off x="5652119" y="5013457"/>
            <a:ext cx="3208635" cy="153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5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Гибкая система настроек, лишний функционал можно отключить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8352928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013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 разработки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качестве среды разработки выбрана отечественная платформа 1С: Предприятие</a:t>
            </a:r>
            <a:endParaRPr lang="ru-RU" dirty="0"/>
          </a:p>
        </p:txBody>
      </p:sp>
      <p:pic>
        <p:nvPicPr>
          <p:cNvPr id="11266" name="Picture 2" descr="https://farmprofi.net/wp-content/uploads/2014/07/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29969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06932"/>
            <a:ext cx="5040560" cy="411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3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Дата внедрения и стоимость </a:t>
            </a:r>
            <a:r>
              <a:rPr lang="ru-RU" dirty="0"/>
              <a:t>разработки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Дата внедрения: апрель 2012 года</a:t>
            </a:r>
          </a:p>
          <a:p>
            <a:r>
              <a:rPr lang="ru-RU" dirty="0" smtClean="0"/>
              <a:t>Организации, которая заказывала продукт, программа обошлась в 2012 году в 10 тысяч рублей. До сегодняшнего дня по просьбе заказчиков программа постоянно дорабатывается под нужды организаций.</a:t>
            </a:r>
          </a:p>
          <a:p>
            <a:r>
              <a:rPr lang="ru-RU" dirty="0" smtClean="0"/>
              <a:t>Сегодня программа реализуется за 5 тысяч рублей.</a:t>
            </a:r>
          </a:p>
          <a:p>
            <a:r>
              <a:rPr lang="ru-RU" dirty="0" smtClean="0"/>
              <a:t>Если заказчику нет необходимости</a:t>
            </a:r>
            <a:br>
              <a:rPr lang="ru-RU" dirty="0" smtClean="0"/>
            </a:br>
            <a:r>
              <a:rPr lang="ru-RU" dirty="0" smtClean="0"/>
              <a:t> в доработки, в год программа </a:t>
            </a:r>
            <a:br>
              <a:rPr lang="ru-RU" dirty="0" smtClean="0"/>
            </a:br>
            <a:r>
              <a:rPr lang="ru-RU" dirty="0" smtClean="0"/>
              <a:t>обходится им в 0 рублей.</a:t>
            </a:r>
          </a:p>
          <a:p>
            <a:r>
              <a:rPr lang="ru-RU" dirty="0" smtClean="0"/>
              <a:t>Затраты на разработку (условно):</a:t>
            </a:r>
          </a:p>
          <a:p>
            <a:pPr marL="0" indent="0">
              <a:buNone/>
            </a:pPr>
            <a:r>
              <a:rPr lang="ru-RU" dirty="0" smtClean="0"/>
              <a:t>300руб/</a:t>
            </a:r>
            <a:r>
              <a:rPr lang="ru-RU" dirty="0" err="1" smtClean="0"/>
              <a:t>чел.час</a:t>
            </a:r>
            <a:r>
              <a:rPr lang="ru-RU" dirty="0" smtClean="0"/>
              <a:t> * 4 часа в день * 20 дней в месяц * 3 месяца = 72 тысячи рублей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9184"/>
            <a:ext cx="1772281" cy="163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8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Перспективы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Внедрение интеграции с </a:t>
            </a:r>
            <a:br>
              <a:rPr lang="ru-RU" dirty="0" smtClean="0"/>
            </a:br>
            <a:r>
              <a:rPr lang="ru-RU" dirty="0" smtClean="0"/>
              <a:t>ГИС ЖКХ.</a:t>
            </a:r>
          </a:p>
          <a:p>
            <a:r>
              <a:rPr lang="ru-RU" dirty="0" smtClean="0"/>
              <a:t>Усовершенствование модуля начисления пени.</a:t>
            </a:r>
            <a:endParaRPr lang="ru-RU" dirty="0"/>
          </a:p>
          <a:p>
            <a:r>
              <a:rPr lang="ru-RU" dirty="0" smtClean="0"/>
              <a:t>Не смотря на то что у заказчиков есть конфигурации 1С: Бухгалтерия 8, а у одной плюсом есть «1С:Предприятие </a:t>
            </a:r>
            <a:r>
              <a:rPr lang="ru-RU" dirty="0"/>
              <a:t>8. Учет в управляющих компаниях ЖКХ, ТСЖ и </a:t>
            </a:r>
            <a:r>
              <a:rPr lang="ru-RU" dirty="0" smtClean="0"/>
              <a:t>ЖСК» они программу «АРМ кассира ЖКХ» используют для работы с физическими лицами, полученный оборот за день в разрезе видов начислений вносят в программы от компании 1С.</a:t>
            </a:r>
            <a:endParaRPr lang="ru-RU" dirty="0"/>
          </a:p>
        </p:txBody>
      </p:sp>
      <p:pic>
        <p:nvPicPr>
          <p:cNvPr id="21508" name="Picture 4" descr="https://im0-tub-ru.yandex.net/i?id=bb522da5cf9b07b91ebd30cf3a3e90a6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9203"/>
            <a:ext cx="2604476" cy="19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Новизна, отличие от аналогов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Самое главное отличие от аналогов, а это типовые конфигурации 1С, простой, узконаправленный и удобный функционал для взаиморасчетов с физическими лицами по оказанным услугам и простая интеграции с системами </a:t>
            </a:r>
            <a:br>
              <a:rPr lang="ru-RU" dirty="0" smtClean="0"/>
            </a:br>
            <a:r>
              <a:rPr lang="ru-RU" dirty="0" smtClean="0"/>
              <a:t>Управления </a:t>
            </a:r>
            <a:br>
              <a:rPr lang="ru-RU" dirty="0" smtClean="0"/>
            </a:br>
            <a:r>
              <a:rPr lang="ru-RU" dirty="0" smtClean="0"/>
              <a:t>по социальной </a:t>
            </a:r>
            <a:br>
              <a:rPr lang="ru-RU" dirty="0" smtClean="0"/>
            </a:br>
            <a:r>
              <a:rPr lang="ru-RU" dirty="0" smtClean="0"/>
              <a:t>защите </a:t>
            </a:r>
            <a:br>
              <a:rPr lang="ru-RU" dirty="0" smtClean="0"/>
            </a:br>
            <a:r>
              <a:rPr lang="ru-RU" dirty="0" smtClean="0"/>
              <a:t>населения для </a:t>
            </a:r>
            <a:br>
              <a:rPr lang="ru-RU" dirty="0" smtClean="0"/>
            </a:br>
            <a:r>
              <a:rPr lang="ru-RU" dirty="0" smtClean="0"/>
              <a:t>расчета </a:t>
            </a:r>
            <a:br>
              <a:rPr lang="ru-RU" dirty="0" smtClean="0"/>
            </a:br>
            <a:r>
              <a:rPr lang="ru-RU" dirty="0" smtClean="0"/>
              <a:t>льготной </a:t>
            </a:r>
            <a:br>
              <a:rPr lang="ru-RU" dirty="0" smtClean="0"/>
            </a:br>
            <a:r>
              <a:rPr lang="ru-RU" dirty="0" smtClean="0"/>
              <a:t>суммы.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681" y="3717032"/>
            <a:ext cx="5402301" cy="278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2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Достижение цели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Поставленная цель</a:t>
            </a:r>
          </a:p>
          <a:p>
            <a:pPr marL="0" indent="0">
              <a:buNone/>
            </a:pPr>
            <a:r>
              <a:rPr lang="ru-RU" dirty="0"/>
              <a:t>Разработка универсального программного продукта для автоматизации расчета начислений за коммунальные услуги оказанные населению с возможностью расчета льготной суммы и интеграцией с системами Управления социальной защиты населения.</a:t>
            </a:r>
          </a:p>
          <a:p>
            <a:r>
              <a:rPr lang="ru-RU" dirty="0" smtClean="0"/>
              <a:t>Достигнута.</a:t>
            </a:r>
          </a:p>
          <a:p>
            <a:pPr marL="0" indent="0">
              <a:buNone/>
            </a:pPr>
            <a:r>
              <a:rPr lang="ru-RU" dirty="0" smtClean="0"/>
              <a:t>В связи с постоянно изменяющейся законодательной базой РФ ставятся новые цели по развитию программы 1С «АРМ кассира ЖКУ»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66984"/>
            <a:ext cx="2232248" cy="182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4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Использование открытого кода (свободного ПО), отечественного программного обеспечения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4102968"/>
          </a:xfrm>
        </p:spPr>
        <p:txBody>
          <a:bodyPr/>
          <a:lstStyle/>
          <a:p>
            <a:r>
              <a:rPr lang="ru-RU" dirty="0"/>
              <a:t>В качестве среды разработки выбрана </a:t>
            </a:r>
            <a:r>
              <a:rPr lang="ru-RU" dirty="0" smtClean="0"/>
              <a:t>отечественная платформа </a:t>
            </a:r>
            <a:r>
              <a:rPr lang="ru-RU" dirty="0"/>
              <a:t>1С: </a:t>
            </a:r>
            <a:r>
              <a:rPr lang="ru-RU" dirty="0" smtClean="0"/>
              <a:t>Предприятие 8.3</a:t>
            </a:r>
            <a:endParaRPr lang="ru-RU" dirty="0"/>
          </a:p>
          <a:p>
            <a:r>
              <a:rPr lang="ru-RU" dirty="0" smtClean="0"/>
              <a:t>Код конфигурации «АРМ кассира ЖКУ» полностью открыт с целью быстрой доработки в случаи необходимости любым 1С программистом.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1854"/>
            <a:ext cx="5157589" cy="258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5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Обоснованность применяемых проектных решений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Все поставленные цели по разработке программы были обдуманы и согласованы с заказчиками, что дало положительные результаты в процессе эксплуатации.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52420"/>
            <a:ext cx="6503643" cy="301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" y="3068961"/>
            <a:ext cx="530613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2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Актуальность, экономическая или социальная полезность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Актуальность представлена на </a:t>
            </a:r>
            <a:r>
              <a:rPr lang="ru-RU" dirty="0" smtClean="0">
                <a:hlinkClick r:id="rId2" action="ppaction://hlinksldjump"/>
              </a:rPr>
              <a:t>слайде №2</a:t>
            </a:r>
            <a:r>
              <a:rPr lang="ru-RU" dirty="0" smtClean="0"/>
              <a:t> </a:t>
            </a:r>
          </a:p>
          <a:p>
            <a:r>
              <a:rPr lang="ru-RU" dirty="0" smtClean="0"/>
              <a:t>«АРМ кассира ЖКУ» экономически дешевле аналогов</a:t>
            </a:r>
          </a:p>
          <a:p>
            <a:r>
              <a:rPr lang="ru-RU" dirty="0" smtClean="0"/>
              <a:t>Программа в автоматическом режиме осуществляет множество операций, а так же по определенным алгоритмам рассчитывает безошибочно льготные суммы и </a:t>
            </a:r>
            <a:br>
              <a:rPr lang="ru-RU" dirty="0" smtClean="0"/>
            </a:br>
            <a:r>
              <a:rPr lang="ru-RU" dirty="0" smtClean="0"/>
              <a:t>обменивается данными </a:t>
            </a:r>
            <a:r>
              <a:rPr lang="ru-RU" dirty="0"/>
              <a:t>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системами </a:t>
            </a:r>
            <a:r>
              <a:rPr lang="ru-RU" dirty="0"/>
              <a:t>Управления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социальной </a:t>
            </a:r>
            <a:r>
              <a:rPr lang="ru-RU" dirty="0"/>
              <a:t>защиты населения.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1128"/>
            <a:ext cx="289364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Масштабируемость, способность к взаимодействию с другими системами, мобильность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600" y="1844824"/>
            <a:ext cx="7772400" cy="4174976"/>
          </a:xfrm>
        </p:spPr>
        <p:txBody>
          <a:bodyPr/>
          <a:lstStyle/>
          <a:p>
            <a:r>
              <a:rPr lang="ru-RU" dirty="0" smtClean="0"/>
              <a:t>Код программы открыт, в качестве платформы выбрана отечественная платформа 1С:Предприятие 8.3, что дает возможность масштабировать и интегрировать с любыми системами используя доступные технологии в 1С:Предприятие 8.3.</a:t>
            </a:r>
          </a:p>
          <a:p>
            <a:r>
              <a:rPr lang="ru-RU" dirty="0" smtClean="0"/>
              <a:t>На сегодня программа </a:t>
            </a:r>
            <a:br>
              <a:rPr lang="ru-RU" dirty="0" smtClean="0"/>
            </a:br>
            <a:r>
              <a:rPr lang="ru-RU" dirty="0" smtClean="0"/>
              <a:t>интегрирована с УСЗН </a:t>
            </a:r>
            <a:br>
              <a:rPr lang="ru-RU" dirty="0" smtClean="0"/>
            </a:br>
            <a:r>
              <a:rPr lang="ru-RU" dirty="0" smtClean="0"/>
              <a:t>и ПАО Сбербанк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42248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8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Объект и предмет проектирования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Объектом является процесс расчета начислений за коммунальные услуги</a:t>
            </a:r>
          </a:p>
          <a:p>
            <a:r>
              <a:rPr lang="ru-RU" dirty="0" smtClean="0"/>
              <a:t>Предметом является программный продукт 1С «АРМ кассира ЖКУ»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6372200" cy="339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6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</a:t>
            </a:r>
            <a:endParaRPr lang="ru-RU" dirty="0"/>
          </a:p>
        </p:txBody>
      </p:sp>
      <p:pic>
        <p:nvPicPr>
          <p:cNvPr id="2050" name="Picture 2" descr="\\10.2.81.8\Portal\Ваганов С.П\отзыв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4"/>
          <a:stretch/>
        </p:blipFill>
        <p:spPr bwMode="auto">
          <a:xfrm>
            <a:off x="2411760" y="404663"/>
            <a:ext cx="5499227" cy="60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711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</a:t>
            </a:r>
            <a:endParaRPr lang="ru-RU" dirty="0"/>
          </a:p>
        </p:txBody>
      </p:sp>
      <p:pic>
        <p:nvPicPr>
          <p:cNvPr id="3074" name="Picture 2" descr="\\10.2.81.8\Portal\Ваганов С.П\док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4"/>
          <a:stretch/>
        </p:blipFill>
        <p:spPr bwMode="auto">
          <a:xfrm>
            <a:off x="2699792" y="179342"/>
            <a:ext cx="5066138" cy="63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33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</a:t>
            </a:r>
            <a:endParaRPr lang="ru-RU" dirty="0"/>
          </a:p>
        </p:txBody>
      </p:sp>
      <p:pic>
        <p:nvPicPr>
          <p:cNvPr id="1026" name="Picture 2" descr="\\10.2.81.8\Portal\Ваганов С.П\отзыв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6"/>
          <a:stretch/>
        </p:blipFill>
        <p:spPr bwMode="auto">
          <a:xfrm>
            <a:off x="2555776" y="188640"/>
            <a:ext cx="4994890" cy="650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77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Программа </a:t>
            </a:r>
          </a:p>
          <a:p>
            <a:pPr marL="0" indent="0">
              <a:buNone/>
            </a:pPr>
            <a:r>
              <a:rPr lang="ru-RU" dirty="0" smtClean="0"/>
              <a:t>Первоначально</a:t>
            </a:r>
            <a:br>
              <a:rPr lang="ru-RU" dirty="0" smtClean="0"/>
            </a:br>
            <a:r>
              <a:rPr lang="ru-RU" dirty="0" smtClean="0"/>
              <a:t>называлась</a:t>
            </a:r>
            <a:br>
              <a:rPr lang="ru-RU" dirty="0" smtClean="0"/>
            </a:br>
            <a:r>
              <a:rPr lang="ru-RU" dirty="0" smtClean="0"/>
              <a:t>«1С Начисления </a:t>
            </a:r>
            <a:br>
              <a:rPr lang="ru-RU" dirty="0" smtClean="0"/>
            </a:br>
            <a:r>
              <a:rPr lang="ru-RU" dirty="0" smtClean="0"/>
              <a:t>Жилищно-</a:t>
            </a:r>
            <a:br>
              <a:rPr lang="ru-RU" dirty="0" smtClean="0"/>
            </a:br>
            <a:r>
              <a:rPr lang="ru-RU" dirty="0" smtClean="0"/>
              <a:t>коммунальных </a:t>
            </a:r>
            <a:br>
              <a:rPr lang="ru-RU" dirty="0" smtClean="0"/>
            </a:br>
            <a:r>
              <a:rPr lang="ru-RU" dirty="0" smtClean="0"/>
              <a:t>услуг»</a:t>
            </a:r>
          </a:p>
        </p:txBody>
      </p:sp>
      <p:pic>
        <p:nvPicPr>
          <p:cNvPr id="15362" name="Picture 2" descr="D:\Документы\Отзывы о внедрении программ\Отзыв Егорьевско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5512" r="3508" b="10318"/>
          <a:stretch/>
        </p:blipFill>
        <p:spPr bwMode="auto">
          <a:xfrm>
            <a:off x="3491880" y="196350"/>
            <a:ext cx="4738255" cy="641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2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внедрена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МУП «</a:t>
            </a:r>
            <a:r>
              <a:rPr lang="ru-RU" dirty="0" err="1" smtClean="0"/>
              <a:t>Волчихинское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ООО «Лика»</a:t>
            </a:r>
          </a:p>
          <a:p>
            <a:r>
              <a:rPr lang="ru-RU" dirty="0" smtClean="0"/>
              <a:t>ООО «</a:t>
            </a:r>
            <a:r>
              <a:rPr lang="ru-RU" dirty="0" err="1" smtClean="0"/>
              <a:t>ВторГеоРесурс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ООО «</a:t>
            </a:r>
            <a:r>
              <a:rPr lang="ru-RU" dirty="0" err="1" smtClean="0"/>
              <a:t>РегионТрейд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ООО «Управляющая компания «Егорьевское»»</a:t>
            </a:r>
          </a:p>
          <a:p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912608"/>
            <a:ext cx="4460327" cy="282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8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4" y="2060848"/>
            <a:ext cx="8703581" cy="369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Разработка универсального программного продукта для автоматизации расчета начислений за коммунальные услуги оказанные населению с возможностью расчета льготной суммы и интеграцией с системами Управления социальной защиты населения.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3419103" cy="25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0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для достижения цели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Провести анализ предметной области</a:t>
            </a:r>
          </a:p>
          <a:p>
            <a:r>
              <a:rPr lang="ru-RU" dirty="0" smtClean="0"/>
              <a:t>Разработать основной функционал по расчету начислений за коммунальные услуги и взаиморасчету с населением</a:t>
            </a:r>
          </a:p>
          <a:p>
            <a:r>
              <a:rPr lang="ru-RU" dirty="0" smtClean="0"/>
              <a:t>Разработать модуль интеграции с системами Управления социальной защиты населения</a:t>
            </a:r>
          </a:p>
          <a:p>
            <a:r>
              <a:rPr lang="ru-RU" dirty="0" smtClean="0"/>
              <a:t>Внедрить программный продукт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833" y="4005064"/>
            <a:ext cx="1816993" cy="263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1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Перечень решаемых задач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Расчет начислений за коммунальные услуги оказанных населению</a:t>
            </a:r>
          </a:p>
          <a:p>
            <a:r>
              <a:rPr lang="ru-RU" dirty="0" smtClean="0"/>
              <a:t>Взаиморасчеты с населением по оказанным коммунальным услугам</a:t>
            </a:r>
          </a:p>
          <a:p>
            <a:r>
              <a:rPr lang="ru-RU" dirty="0" smtClean="0"/>
              <a:t>Расчет льготной суммы и выгрузка данных в Управление  социальной защиты населения</a:t>
            </a:r>
          </a:p>
          <a:p>
            <a:r>
              <a:rPr lang="ru-RU" dirty="0" smtClean="0"/>
              <a:t>Предоставление в любой момент отчетной информации о состоянии взаиморасчетов и начислений за оказанные коммунальные услуги в любом разрезе</a:t>
            </a:r>
          </a:p>
          <a:p>
            <a:endParaRPr lang="ru-RU" dirty="0"/>
          </a:p>
        </p:txBody>
      </p:sp>
      <p:pic>
        <p:nvPicPr>
          <p:cNvPr id="20484" name="Picture 4" descr="https://mlo9uwwzue2m.i.optimole.com/w:auto/h:auto/q:auto/https:/smesecurityframework.com.au/wp-content/uploads/2015/05/bigstock-D-Small-People-Checklist-12775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15961"/>
            <a:ext cx="1014603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6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Функциональные возможности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Ведение единой базы плательщиков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352928" cy="47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Начисление за коммунальные услуги и взаиморасчеты с населением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8104609" cy="438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1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Печать квитанций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1" y="1988840"/>
            <a:ext cx="84582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7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1552</TotalTime>
  <Words>702</Words>
  <Application>Microsoft Office PowerPoint</Application>
  <PresentationFormat>Экран (4:3)</PresentationFormat>
  <Paragraphs>94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Справедливость</vt:lpstr>
      <vt:lpstr>1С: АРМ кассира ЖКУ</vt:lpstr>
      <vt:lpstr>Актуальность программы 1С «АРМ кассира ЖКУ»</vt:lpstr>
      <vt:lpstr>Объект и предмет проектирования</vt:lpstr>
      <vt:lpstr>Цель проекта</vt:lpstr>
      <vt:lpstr>Задачи для достижения цели</vt:lpstr>
      <vt:lpstr>Перечень решаемых задач</vt:lpstr>
      <vt:lpstr>Функциональные возможности</vt:lpstr>
      <vt:lpstr>Функциональные возможности</vt:lpstr>
      <vt:lpstr>Функциональные возможности</vt:lpstr>
      <vt:lpstr>Функциональные возможности</vt:lpstr>
      <vt:lpstr>Функциональные возможности</vt:lpstr>
      <vt:lpstr>Функциональные возможности</vt:lpstr>
      <vt:lpstr>Функциональные возможности</vt:lpstr>
      <vt:lpstr>Функциональные возможности</vt:lpstr>
      <vt:lpstr>Функциональные возможности</vt:lpstr>
      <vt:lpstr>Функциональные возможности</vt:lpstr>
      <vt:lpstr>Функциональные возможности</vt:lpstr>
      <vt:lpstr>Функциональные возможности</vt:lpstr>
      <vt:lpstr>Функциональные возможности</vt:lpstr>
      <vt:lpstr>Функциональные возможности</vt:lpstr>
      <vt:lpstr>Среда разработки</vt:lpstr>
      <vt:lpstr>Дата внедрения и стоимость разработки системы</vt:lpstr>
      <vt:lpstr>Перспективы развития</vt:lpstr>
      <vt:lpstr>Новизна, отличие от аналогов</vt:lpstr>
      <vt:lpstr>Достижение цели</vt:lpstr>
      <vt:lpstr>Использование открытого кода (свободного ПО), отечественного программного обеспечения</vt:lpstr>
      <vt:lpstr>Обоснованность применяемых проектных решений</vt:lpstr>
      <vt:lpstr>Актуальность, экономическая или социальная полезность</vt:lpstr>
      <vt:lpstr>Масштабируемость, способность к взаимодействию с другими системами, мобильность</vt:lpstr>
      <vt:lpstr>Отзыв</vt:lpstr>
      <vt:lpstr>Отзыв</vt:lpstr>
      <vt:lpstr>Отзыв</vt:lpstr>
      <vt:lpstr>Отзывы</vt:lpstr>
      <vt:lpstr>Программа внедрена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АРМ кассира ЖКХ</dc:title>
  <dc:creator>Сергей</dc:creator>
  <cp:lastModifiedBy>sysadmin</cp:lastModifiedBy>
  <cp:revision>40</cp:revision>
  <dcterms:created xsi:type="dcterms:W3CDTF">2019-09-05T14:51:50Z</dcterms:created>
  <dcterms:modified xsi:type="dcterms:W3CDTF">2019-09-09T03:46:18Z</dcterms:modified>
</cp:coreProperties>
</file>