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70" r:id="rId2"/>
    <p:sldId id="256" r:id="rId3"/>
    <p:sldId id="334" r:id="rId4"/>
    <p:sldId id="335" r:id="rId5"/>
    <p:sldId id="351" r:id="rId6"/>
    <p:sldId id="336" r:id="rId7"/>
    <p:sldId id="355" r:id="rId8"/>
    <p:sldId id="356" r:id="rId9"/>
    <p:sldId id="357" r:id="rId10"/>
    <p:sldId id="358" r:id="rId11"/>
    <p:sldId id="393" r:id="rId12"/>
    <p:sldId id="394" r:id="rId13"/>
    <p:sldId id="395" r:id="rId14"/>
    <p:sldId id="396" r:id="rId15"/>
    <p:sldId id="398" r:id="rId16"/>
    <p:sldId id="397" r:id="rId17"/>
    <p:sldId id="399" r:id="rId18"/>
    <p:sldId id="400" r:id="rId19"/>
    <p:sldId id="337" r:id="rId20"/>
    <p:sldId id="338" r:id="rId21"/>
    <p:sldId id="339" r:id="rId22"/>
    <p:sldId id="340" r:id="rId23"/>
    <p:sldId id="341" r:id="rId24"/>
    <p:sldId id="342" r:id="rId25"/>
    <p:sldId id="352" r:id="rId26"/>
    <p:sldId id="353" r:id="rId27"/>
    <p:sldId id="354" r:id="rId28"/>
    <p:sldId id="343" r:id="rId29"/>
    <p:sldId id="344" r:id="rId30"/>
    <p:sldId id="404" r:id="rId31"/>
    <p:sldId id="405" r:id="rId32"/>
    <p:sldId id="346" r:id="rId33"/>
    <p:sldId id="347" r:id="rId34"/>
    <p:sldId id="401" r:id="rId35"/>
    <p:sldId id="402" r:id="rId36"/>
    <p:sldId id="348" r:id="rId37"/>
    <p:sldId id="287" r:id="rId38"/>
    <p:sldId id="288" r:id="rId39"/>
    <p:sldId id="289" r:id="rId40"/>
    <p:sldId id="40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/>
  </p:normalViewPr>
  <p:slideViewPr>
    <p:cSldViewPr snapToGrid="0">
      <p:cViewPr>
        <p:scale>
          <a:sx n="80" d="100"/>
          <a:sy n="80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1805E-045A-4E6C-B3EA-D86620DAA2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693E0-8C55-46E3-8EBB-FF1E7267AE54}">
      <dgm:prSet phldrT="[Текст]"/>
      <dgm:spPr>
        <a:solidFill>
          <a:srgbClr val="CA4343"/>
        </a:solidFill>
        <a:ln>
          <a:solidFill>
            <a:srgbClr val="CA4343"/>
          </a:solidFill>
        </a:ln>
      </dgm:spPr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3171FF23-AA34-4912-8B32-C1F848DEB021}" type="parTrans" cxnId="{4534ABD6-F25E-4859-A1CD-F326E670ED30}">
      <dgm:prSet/>
      <dgm:spPr/>
      <dgm:t>
        <a:bodyPr/>
        <a:lstStyle/>
        <a:p>
          <a:endParaRPr lang="ru-RU"/>
        </a:p>
      </dgm:t>
    </dgm:pt>
    <dgm:pt modelId="{BC693D05-3AA9-49C4-BD90-83E8AC00F284}" type="sibTrans" cxnId="{4534ABD6-F25E-4859-A1CD-F326E670ED30}">
      <dgm:prSet/>
      <dgm:spPr/>
      <dgm:t>
        <a:bodyPr/>
        <a:lstStyle/>
        <a:p>
          <a:endParaRPr lang="ru-RU"/>
        </a:p>
      </dgm:t>
    </dgm:pt>
    <dgm:pt modelId="{D1C6468C-A15B-416F-9A5D-289550890D43}">
      <dgm:prSet phldrT="[Текст]" custT="1"/>
      <dgm:spPr>
        <a:ln>
          <a:solidFill>
            <a:srgbClr val="CA4343"/>
          </a:solidFill>
        </a:ln>
      </dgm:spPr>
      <dgm:t>
        <a:bodyPr/>
        <a:lstStyle/>
        <a:p>
          <a:r>
            <a:rPr lang="ru-RU" sz="1800" dirty="0" smtClean="0"/>
            <a:t>Данные хранятся на защищенном сервере, при входе в сервис осуществляется двухфакторная аутентификация с использованием электронной подписи</a:t>
          </a:r>
          <a:endParaRPr lang="ru-RU" sz="1800" dirty="0"/>
        </a:p>
      </dgm:t>
    </dgm:pt>
    <dgm:pt modelId="{E1EF3443-D5AC-4AD8-A4FA-F21D047FBF18}" type="parTrans" cxnId="{DAD3CEC5-361D-4F58-A368-6EAE3852037D}">
      <dgm:prSet/>
      <dgm:spPr/>
      <dgm:t>
        <a:bodyPr/>
        <a:lstStyle/>
        <a:p>
          <a:endParaRPr lang="ru-RU"/>
        </a:p>
      </dgm:t>
    </dgm:pt>
    <dgm:pt modelId="{29646DAA-5B55-4345-B204-0CDE343D2A68}" type="sibTrans" cxnId="{DAD3CEC5-361D-4F58-A368-6EAE3852037D}">
      <dgm:prSet/>
      <dgm:spPr/>
      <dgm:t>
        <a:bodyPr/>
        <a:lstStyle/>
        <a:p>
          <a:endParaRPr lang="ru-RU"/>
        </a:p>
      </dgm:t>
    </dgm:pt>
    <dgm:pt modelId="{43D055C0-591D-4A43-A0B6-C04E7F4C4053}" type="pres">
      <dgm:prSet presAssocID="{A7C1805E-045A-4E6C-B3EA-D86620DAA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D531B-0446-4093-AF00-F10F780C8EC9}" type="pres">
      <dgm:prSet presAssocID="{93D693E0-8C55-46E3-8EBB-FF1E7267AE54}" presName="composite" presStyleCnt="0"/>
      <dgm:spPr/>
    </dgm:pt>
    <dgm:pt modelId="{731E0912-98A6-4410-A247-988968125B3C}" type="pres">
      <dgm:prSet presAssocID="{93D693E0-8C55-46E3-8EBB-FF1E7267AE54}" presName="parentText" presStyleLbl="alignNode1" presStyleIdx="0" presStyleCnt="1" custLinFactNeighborY="-31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71391-FABB-4473-81F8-4BE5C69E7B0E}" type="pres">
      <dgm:prSet presAssocID="{93D693E0-8C55-46E3-8EBB-FF1E7267AE54}" presName="descendantText" presStyleLbl="alignAcc1" presStyleIdx="0" presStyleCnt="1" custLinFactNeighborX="-436" custLinFactNeighborY="-1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4ABD6-F25E-4859-A1CD-F326E670ED30}" srcId="{A7C1805E-045A-4E6C-B3EA-D86620DAA254}" destId="{93D693E0-8C55-46E3-8EBB-FF1E7267AE54}" srcOrd="0" destOrd="0" parTransId="{3171FF23-AA34-4912-8B32-C1F848DEB021}" sibTransId="{BC693D05-3AA9-49C4-BD90-83E8AC00F284}"/>
    <dgm:cxn modelId="{C6363084-02E0-41BA-8AAF-102A260ECF0B}" type="presOf" srcId="{93D693E0-8C55-46E3-8EBB-FF1E7267AE54}" destId="{731E0912-98A6-4410-A247-988968125B3C}" srcOrd="0" destOrd="0" presId="urn:microsoft.com/office/officeart/2005/8/layout/chevron2"/>
    <dgm:cxn modelId="{DAD3CEC5-361D-4F58-A368-6EAE3852037D}" srcId="{93D693E0-8C55-46E3-8EBB-FF1E7267AE54}" destId="{D1C6468C-A15B-416F-9A5D-289550890D43}" srcOrd="0" destOrd="0" parTransId="{E1EF3443-D5AC-4AD8-A4FA-F21D047FBF18}" sibTransId="{29646DAA-5B55-4345-B204-0CDE343D2A68}"/>
    <dgm:cxn modelId="{30488490-F407-41E9-9E8E-07CBAE582C69}" type="presOf" srcId="{A7C1805E-045A-4E6C-B3EA-D86620DAA254}" destId="{43D055C0-591D-4A43-A0B6-C04E7F4C4053}" srcOrd="0" destOrd="0" presId="urn:microsoft.com/office/officeart/2005/8/layout/chevron2"/>
    <dgm:cxn modelId="{A0F72ED9-7A10-445F-96FD-A1BA1518BD69}" type="presOf" srcId="{D1C6468C-A15B-416F-9A5D-289550890D43}" destId="{BA371391-FABB-4473-81F8-4BE5C69E7B0E}" srcOrd="0" destOrd="0" presId="urn:microsoft.com/office/officeart/2005/8/layout/chevron2"/>
    <dgm:cxn modelId="{62B9CA23-3CB6-4A89-85BD-05A0D2B65B8C}" type="presParOf" srcId="{43D055C0-591D-4A43-A0B6-C04E7F4C4053}" destId="{E40D531B-0446-4093-AF00-F10F780C8EC9}" srcOrd="0" destOrd="0" presId="urn:microsoft.com/office/officeart/2005/8/layout/chevron2"/>
    <dgm:cxn modelId="{4B76C143-B029-48D7-BB2C-1B23E5FE6E0C}" type="presParOf" srcId="{E40D531B-0446-4093-AF00-F10F780C8EC9}" destId="{731E0912-98A6-4410-A247-988968125B3C}" srcOrd="0" destOrd="0" presId="urn:microsoft.com/office/officeart/2005/8/layout/chevron2"/>
    <dgm:cxn modelId="{60FC7657-43F0-434E-8AA6-DFE44874BAC2}" type="presParOf" srcId="{E40D531B-0446-4093-AF00-F10F780C8EC9}" destId="{BA371391-FABB-4473-81F8-4BE5C69E7B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C1805E-045A-4E6C-B3EA-D86620DAA2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693E0-8C55-46E3-8EBB-FF1E7267AE54}">
      <dgm:prSet phldrT="[Текст]"/>
      <dgm:spPr>
        <a:solidFill>
          <a:srgbClr val="CA4343"/>
        </a:solidFill>
        <a:ln>
          <a:solidFill>
            <a:srgbClr val="CA4343"/>
          </a:solidFill>
        </a:ln>
      </dgm:spPr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3171FF23-AA34-4912-8B32-C1F848DEB021}" type="parTrans" cxnId="{4534ABD6-F25E-4859-A1CD-F326E670ED30}">
      <dgm:prSet/>
      <dgm:spPr/>
      <dgm:t>
        <a:bodyPr/>
        <a:lstStyle/>
        <a:p>
          <a:endParaRPr lang="ru-RU"/>
        </a:p>
      </dgm:t>
    </dgm:pt>
    <dgm:pt modelId="{BC693D05-3AA9-49C4-BD90-83E8AC00F284}" type="sibTrans" cxnId="{4534ABD6-F25E-4859-A1CD-F326E670ED30}">
      <dgm:prSet/>
      <dgm:spPr/>
      <dgm:t>
        <a:bodyPr/>
        <a:lstStyle/>
        <a:p>
          <a:endParaRPr lang="ru-RU"/>
        </a:p>
      </dgm:t>
    </dgm:pt>
    <dgm:pt modelId="{D1C6468C-A15B-416F-9A5D-289550890D43}">
      <dgm:prSet phldrT="[Текст]" custT="1"/>
      <dgm:spPr>
        <a:ln>
          <a:solidFill>
            <a:srgbClr val="CA4343"/>
          </a:solidFill>
        </a:ln>
      </dgm:spPr>
      <dgm:t>
        <a:bodyPr/>
        <a:lstStyle/>
        <a:p>
          <a:r>
            <a:rPr lang="ru-RU" sz="2000" dirty="0" smtClean="0"/>
            <a:t>Список подведомственных учреждений</a:t>
          </a:r>
          <a:endParaRPr lang="ru-RU" sz="2000" dirty="0"/>
        </a:p>
      </dgm:t>
    </dgm:pt>
    <dgm:pt modelId="{E1EF3443-D5AC-4AD8-A4FA-F21D047FBF18}" type="parTrans" cxnId="{DAD3CEC5-361D-4F58-A368-6EAE3852037D}">
      <dgm:prSet/>
      <dgm:spPr/>
      <dgm:t>
        <a:bodyPr/>
        <a:lstStyle/>
        <a:p>
          <a:endParaRPr lang="ru-RU"/>
        </a:p>
      </dgm:t>
    </dgm:pt>
    <dgm:pt modelId="{29646DAA-5B55-4345-B204-0CDE343D2A68}" type="sibTrans" cxnId="{DAD3CEC5-361D-4F58-A368-6EAE3852037D}">
      <dgm:prSet/>
      <dgm:spPr/>
      <dgm:t>
        <a:bodyPr/>
        <a:lstStyle/>
        <a:p>
          <a:endParaRPr lang="ru-RU"/>
        </a:p>
      </dgm:t>
    </dgm:pt>
    <dgm:pt modelId="{43D055C0-591D-4A43-A0B6-C04E7F4C4053}" type="pres">
      <dgm:prSet presAssocID="{A7C1805E-045A-4E6C-B3EA-D86620DAA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D531B-0446-4093-AF00-F10F780C8EC9}" type="pres">
      <dgm:prSet presAssocID="{93D693E0-8C55-46E3-8EBB-FF1E7267AE54}" presName="composite" presStyleCnt="0"/>
      <dgm:spPr/>
    </dgm:pt>
    <dgm:pt modelId="{731E0912-98A6-4410-A247-988968125B3C}" type="pres">
      <dgm:prSet presAssocID="{93D693E0-8C55-46E3-8EBB-FF1E7267AE54}" presName="parentText" presStyleLbl="alignNode1" presStyleIdx="0" presStyleCnt="1" custLinFactNeighborY="-31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71391-FABB-4473-81F8-4BE5C69E7B0E}" type="pres">
      <dgm:prSet presAssocID="{93D693E0-8C55-46E3-8EBB-FF1E7267AE54}" presName="descendantText" presStyleLbl="alignAcc1" presStyleIdx="0" presStyleCnt="1" custLinFactNeighborX="-436" custLinFactNeighborY="-1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4ABD6-F25E-4859-A1CD-F326E670ED30}" srcId="{A7C1805E-045A-4E6C-B3EA-D86620DAA254}" destId="{93D693E0-8C55-46E3-8EBB-FF1E7267AE54}" srcOrd="0" destOrd="0" parTransId="{3171FF23-AA34-4912-8B32-C1F848DEB021}" sibTransId="{BC693D05-3AA9-49C4-BD90-83E8AC00F284}"/>
    <dgm:cxn modelId="{D56BF148-14C7-4525-B958-080077086E5F}" type="presOf" srcId="{A7C1805E-045A-4E6C-B3EA-D86620DAA254}" destId="{43D055C0-591D-4A43-A0B6-C04E7F4C4053}" srcOrd="0" destOrd="0" presId="urn:microsoft.com/office/officeart/2005/8/layout/chevron2"/>
    <dgm:cxn modelId="{DAD3CEC5-361D-4F58-A368-6EAE3852037D}" srcId="{93D693E0-8C55-46E3-8EBB-FF1E7267AE54}" destId="{D1C6468C-A15B-416F-9A5D-289550890D43}" srcOrd="0" destOrd="0" parTransId="{E1EF3443-D5AC-4AD8-A4FA-F21D047FBF18}" sibTransId="{29646DAA-5B55-4345-B204-0CDE343D2A68}"/>
    <dgm:cxn modelId="{6CEA4623-746C-4AAB-90CD-22B6B580A480}" type="presOf" srcId="{D1C6468C-A15B-416F-9A5D-289550890D43}" destId="{BA371391-FABB-4473-81F8-4BE5C69E7B0E}" srcOrd="0" destOrd="0" presId="urn:microsoft.com/office/officeart/2005/8/layout/chevron2"/>
    <dgm:cxn modelId="{906FADF8-E26F-45CF-8B20-019135297E0C}" type="presOf" srcId="{93D693E0-8C55-46E3-8EBB-FF1E7267AE54}" destId="{731E0912-98A6-4410-A247-988968125B3C}" srcOrd="0" destOrd="0" presId="urn:microsoft.com/office/officeart/2005/8/layout/chevron2"/>
    <dgm:cxn modelId="{7FEF9591-193C-48E2-8DEE-04E437B0F8AA}" type="presParOf" srcId="{43D055C0-591D-4A43-A0B6-C04E7F4C4053}" destId="{E40D531B-0446-4093-AF00-F10F780C8EC9}" srcOrd="0" destOrd="0" presId="urn:microsoft.com/office/officeart/2005/8/layout/chevron2"/>
    <dgm:cxn modelId="{547F2312-9C0B-4010-8499-1030DBE62939}" type="presParOf" srcId="{E40D531B-0446-4093-AF00-F10F780C8EC9}" destId="{731E0912-98A6-4410-A247-988968125B3C}" srcOrd="0" destOrd="0" presId="urn:microsoft.com/office/officeart/2005/8/layout/chevron2"/>
    <dgm:cxn modelId="{CBD6233C-8075-4A59-AAE5-A349435E8192}" type="presParOf" srcId="{E40D531B-0446-4093-AF00-F10F780C8EC9}" destId="{BA371391-FABB-4473-81F8-4BE5C69E7B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C1805E-045A-4E6C-B3EA-D86620DAA2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693E0-8C55-46E3-8EBB-FF1E7267AE54}">
      <dgm:prSet phldrT="[Текст]"/>
      <dgm:spPr>
        <a:solidFill>
          <a:srgbClr val="CA4343"/>
        </a:solidFill>
        <a:ln>
          <a:solidFill>
            <a:srgbClr val="CA4343"/>
          </a:solidFill>
        </a:ln>
      </dgm:spPr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3171FF23-AA34-4912-8B32-C1F848DEB021}" type="parTrans" cxnId="{4534ABD6-F25E-4859-A1CD-F326E670ED30}">
      <dgm:prSet/>
      <dgm:spPr/>
      <dgm:t>
        <a:bodyPr/>
        <a:lstStyle/>
        <a:p>
          <a:endParaRPr lang="ru-RU"/>
        </a:p>
      </dgm:t>
    </dgm:pt>
    <dgm:pt modelId="{BC693D05-3AA9-49C4-BD90-83E8AC00F284}" type="sibTrans" cxnId="{4534ABD6-F25E-4859-A1CD-F326E670ED30}">
      <dgm:prSet/>
      <dgm:spPr/>
      <dgm:t>
        <a:bodyPr/>
        <a:lstStyle/>
        <a:p>
          <a:endParaRPr lang="ru-RU"/>
        </a:p>
      </dgm:t>
    </dgm:pt>
    <dgm:pt modelId="{D1C6468C-A15B-416F-9A5D-289550890D43}">
      <dgm:prSet phldrT="[Текст]" custT="1"/>
      <dgm:spPr>
        <a:ln>
          <a:solidFill>
            <a:srgbClr val="CA4343"/>
          </a:solidFill>
        </a:ln>
      </dgm:spPr>
      <dgm:t>
        <a:bodyPr/>
        <a:lstStyle/>
        <a:p>
          <a:r>
            <a:rPr lang="ru-RU" sz="2000" dirty="0" smtClean="0"/>
            <a:t>Формирование отчетов</a:t>
          </a:r>
          <a:endParaRPr lang="ru-RU" sz="2000" dirty="0"/>
        </a:p>
      </dgm:t>
    </dgm:pt>
    <dgm:pt modelId="{E1EF3443-D5AC-4AD8-A4FA-F21D047FBF18}" type="parTrans" cxnId="{DAD3CEC5-361D-4F58-A368-6EAE3852037D}">
      <dgm:prSet/>
      <dgm:spPr/>
      <dgm:t>
        <a:bodyPr/>
        <a:lstStyle/>
        <a:p>
          <a:endParaRPr lang="ru-RU"/>
        </a:p>
      </dgm:t>
    </dgm:pt>
    <dgm:pt modelId="{29646DAA-5B55-4345-B204-0CDE343D2A68}" type="sibTrans" cxnId="{DAD3CEC5-361D-4F58-A368-6EAE3852037D}">
      <dgm:prSet/>
      <dgm:spPr/>
      <dgm:t>
        <a:bodyPr/>
        <a:lstStyle/>
        <a:p>
          <a:endParaRPr lang="ru-RU"/>
        </a:p>
      </dgm:t>
    </dgm:pt>
    <dgm:pt modelId="{43D055C0-591D-4A43-A0B6-C04E7F4C4053}" type="pres">
      <dgm:prSet presAssocID="{A7C1805E-045A-4E6C-B3EA-D86620DAA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D531B-0446-4093-AF00-F10F780C8EC9}" type="pres">
      <dgm:prSet presAssocID="{93D693E0-8C55-46E3-8EBB-FF1E7267AE54}" presName="composite" presStyleCnt="0"/>
      <dgm:spPr/>
    </dgm:pt>
    <dgm:pt modelId="{731E0912-98A6-4410-A247-988968125B3C}" type="pres">
      <dgm:prSet presAssocID="{93D693E0-8C55-46E3-8EBB-FF1E7267AE54}" presName="parentText" presStyleLbl="alignNode1" presStyleIdx="0" presStyleCnt="1" custLinFactNeighborY="-31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71391-FABB-4473-81F8-4BE5C69E7B0E}" type="pres">
      <dgm:prSet presAssocID="{93D693E0-8C55-46E3-8EBB-FF1E7267AE54}" presName="descendantText" presStyleLbl="alignAcc1" presStyleIdx="0" presStyleCnt="1" custLinFactNeighborX="-436" custLinFactNeighborY="-1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4ABD6-F25E-4859-A1CD-F326E670ED30}" srcId="{A7C1805E-045A-4E6C-B3EA-D86620DAA254}" destId="{93D693E0-8C55-46E3-8EBB-FF1E7267AE54}" srcOrd="0" destOrd="0" parTransId="{3171FF23-AA34-4912-8B32-C1F848DEB021}" sibTransId="{BC693D05-3AA9-49C4-BD90-83E8AC00F284}"/>
    <dgm:cxn modelId="{DAD3CEC5-361D-4F58-A368-6EAE3852037D}" srcId="{93D693E0-8C55-46E3-8EBB-FF1E7267AE54}" destId="{D1C6468C-A15B-416F-9A5D-289550890D43}" srcOrd="0" destOrd="0" parTransId="{E1EF3443-D5AC-4AD8-A4FA-F21D047FBF18}" sibTransId="{29646DAA-5B55-4345-B204-0CDE343D2A68}"/>
    <dgm:cxn modelId="{E6A4219F-0828-45F0-ACD9-0D6126015551}" type="presOf" srcId="{D1C6468C-A15B-416F-9A5D-289550890D43}" destId="{BA371391-FABB-4473-81F8-4BE5C69E7B0E}" srcOrd="0" destOrd="0" presId="urn:microsoft.com/office/officeart/2005/8/layout/chevron2"/>
    <dgm:cxn modelId="{0E98535A-F37A-43CA-83AE-C55E50AD3A46}" type="presOf" srcId="{93D693E0-8C55-46E3-8EBB-FF1E7267AE54}" destId="{731E0912-98A6-4410-A247-988968125B3C}" srcOrd="0" destOrd="0" presId="urn:microsoft.com/office/officeart/2005/8/layout/chevron2"/>
    <dgm:cxn modelId="{F710F952-AA21-47AC-91BF-B727AC9D38FD}" type="presOf" srcId="{A7C1805E-045A-4E6C-B3EA-D86620DAA254}" destId="{43D055C0-591D-4A43-A0B6-C04E7F4C4053}" srcOrd="0" destOrd="0" presId="urn:microsoft.com/office/officeart/2005/8/layout/chevron2"/>
    <dgm:cxn modelId="{0DB4555B-75E5-463A-8DF0-8D128E4734AD}" type="presParOf" srcId="{43D055C0-591D-4A43-A0B6-C04E7F4C4053}" destId="{E40D531B-0446-4093-AF00-F10F780C8EC9}" srcOrd="0" destOrd="0" presId="urn:microsoft.com/office/officeart/2005/8/layout/chevron2"/>
    <dgm:cxn modelId="{8F1B4E1A-F5B3-4864-8ADB-64F836756BDD}" type="presParOf" srcId="{E40D531B-0446-4093-AF00-F10F780C8EC9}" destId="{731E0912-98A6-4410-A247-988968125B3C}" srcOrd="0" destOrd="0" presId="urn:microsoft.com/office/officeart/2005/8/layout/chevron2"/>
    <dgm:cxn modelId="{84F44C57-2972-4EE2-9891-940FCCF130EE}" type="presParOf" srcId="{E40D531B-0446-4093-AF00-F10F780C8EC9}" destId="{BA371391-FABB-4473-81F8-4BE5C69E7B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C1805E-045A-4E6C-B3EA-D86620DAA2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693E0-8C55-46E3-8EBB-FF1E7267AE54}">
      <dgm:prSet phldrT="[Текст]"/>
      <dgm:spPr>
        <a:solidFill>
          <a:srgbClr val="CA4343"/>
        </a:solidFill>
        <a:ln>
          <a:solidFill>
            <a:srgbClr val="CA4343"/>
          </a:solidFill>
        </a:ln>
      </dgm:spPr>
      <dgm:t>
        <a:bodyPr/>
        <a:lstStyle/>
        <a:p>
          <a:r>
            <a:rPr lang="ru-RU" dirty="0" smtClean="0"/>
            <a:t>11</a:t>
          </a:r>
          <a:endParaRPr lang="ru-RU" dirty="0"/>
        </a:p>
      </dgm:t>
    </dgm:pt>
    <dgm:pt modelId="{3171FF23-AA34-4912-8B32-C1F848DEB021}" type="parTrans" cxnId="{4534ABD6-F25E-4859-A1CD-F326E670ED30}">
      <dgm:prSet/>
      <dgm:spPr/>
      <dgm:t>
        <a:bodyPr/>
        <a:lstStyle/>
        <a:p>
          <a:endParaRPr lang="ru-RU"/>
        </a:p>
      </dgm:t>
    </dgm:pt>
    <dgm:pt modelId="{BC693D05-3AA9-49C4-BD90-83E8AC00F284}" type="sibTrans" cxnId="{4534ABD6-F25E-4859-A1CD-F326E670ED30}">
      <dgm:prSet/>
      <dgm:spPr/>
      <dgm:t>
        <a:bodyPr/>
        <a:lstStyle/>
        <a:p>
          <a:endParaRPr lang="ru-RU"/>
        </a:p>
      </dgm:t>
    </dgm:pt>
    <dgm:pt modelId="{D1C6468C-A15B-416F-9A5D-289550890D43}">
      <dgm:prSet phldrT="[Текст]" custT="1"/>
      <dgm:spPr>
        <a:ln>
          <a:solidFill>
            <a:srgbClr val="CA4343"/>
          </a:solidFill>
        </a:ln>
      </dgm:spPr>
      <dgm:t>
        <a:bodyPr/>
        <a:lstStyle/>
        <a:p>
          <a:r>
            <a:rPr lang="ru-RU" sz="2000" dirty="0" smtClean="0"/>
            <a:t>Проверка подведомственного учреждения</a:t>
          </a:r>
          <a:endParaRPr lang="ru-RU" sz="2000" dirty="0"/>
        </a:p>
      </dgm:t>
    </dgm:pt>
    <dgm:pt modelId="{E1EF3443-D5AC-4AD8-A4FA-F21D047FBF18}" type="parTrans" cxnId="{DAD3CEC5-361D-4F58-A368-6EAE3852037D}">
      <dgm:prSet/>
      <dgm:spPr/>
      <dgm:t>
        <a:bodyPr/>
        <a:lstStyle/>
        <a:p>
          <a:endParaRPr lang="ru-RU"/>
        </a:p>
      </dgm:t>
    </dgm:pt>
    <dgm:pt modelId="{29646DAA-5B55-4345-B204-0CDE343D2A68}" type="sibTrans" cxnId="{DAD3CEC5-361D-4F58-A368-6EAE3852037D}">
      <dgm:prSet/>
      <dgm:spPr/>
      <dgm:t>
        <a:bodyPr/>
        <a:lstStyle/>
        <a:p>
          <a:endParaRPr lang="ru-RU"/>
        </a:p>
      </dgm:t>
    </dgm:pt>
    <dgm:pt modelId="{43D055C0-591D-4A43-A0B6-C04E7F4C4053}" type="pres">
      <dgm:prSet presAssocID="{A7C1805E-045A-4E6C-B3EA-D86620DAA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D531B-0446-4093-AF00-F10F780C8EC9}" type="pres">
      <dgm:prSet presAssocID="{93D693E0-8C55-46E3-8EBB-FF1E7267AE54}" presName="composite" presStyleCnt="0"/>
      <dgm:spPr/>
    </dgm:pt>
    <dgm:pt modelId="{731E0912-98A6-4410-A247-988968125B3C}" type="pres">
      <dgm:prSet presAssocID="{93D693E0-8C55-46E3-8EBB-FF1E7267AE54}" presName="parentText" presStyleLbl="alignNode1" presStyleIdx="0" presStyleCnt="1" custLinFactNeighborY="-31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71391-FABB-4473-81F8-4BE5C69E7B0E}" type="pres">
      <dgm:prSet presAssocID="{93D693E0-8C55-46E3-8EBB-FF1E7267AE54}" presName="descendantText" presStyleLbl="alignAcc1" presStyleIdx="0" presStyleCnt="1" custLinFactNeighborX="-436" custLinFactNeighborY="-1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4ABD6-F25E-4859-A1CD-F326E670ED30}" srcId="{A7C1805E-045A-4E6C-B3EA-D86620DAA254}" destId="{93D693E0-8C55-46E3-8EBB-FF1E7267AE54}" srcOrd="0" destOrd="0" parTransId="{3171FF23-AA34-4912-8B32-C1F848DEB021}" sibTransId="{BC693D05-3AA9-49C4-BD90-83E8AC00F284}"/>
    <dgm:cxn modelId="{5866DD9B-78EF-4035-B5DE-7FA38687DB7A}" type="presOf" srcId="{D1C6468C-A15B-416F-9A5D-289550890D43}" destId="{BA371391-FABB-4473-81F8-4BE5C69E7B0E}" srcOrd="0" destOrd="0" presId="urn:microsoft.com/office/officeart/2005/8/layout/chevron2"/>
    <dgm:cxn modelId="{DAD3CEC5-361D-4F58-A368-6EAE3852037D}" srcId="{93D693E0-8C55-46E3-8EBB-FF1E7267AE54}" destId="{D1C6468C-A15B-416F-9A5D-289550890D43}" srcOrd="0" destOrd="0" parTransId="{E1EF3443-D5AC-4AD8-A4FA-F21D047FBF18}" sibTransId="{29646DAA-5B55-4345-B204-0CDE343D2A68}"/>
    <dgm:cxn modelId="{91CBCB4B-5912-41B3-BA07-DA9493989245}" type="presOf" srcId="{A7C1805E-045A-4E6C-B3EA-D86620DAA254}" destId="{43D055C0-591D-4A43-A0B6-C04E7F4C4053}" srcOrd="0" destOrd="0" presId="urn:microsoft.com/office/officeart/2005/8/layout/chevron2"/>
    <dgm:cxn modelId="{9F38350B-8AD2-4FE1-BC45-477D90C11768}" type="presOf" srcId="{93D693E0-8C55-46E3-8EBB-FF1E7267AE54}" destId="{731E0912-98A6-4410-A247-988968125B3C}" srcOrd="0" destOrd="0" presId="urn:microsoft.com/office/officeart/2005/8/layout/chevron2"/>
    <dgm:cxn modelId="{98E73B63-A832-4DF1-8ACD-0F3AD7028866}" type="presParOf" srcId="{43D055C0-591D-4A43-A0B6-C04E7F4C4053}" destId="{E40D531B-0446-4093-AF00-F10F780C8EC9}" srcOrd="0" destOrd="0" presId="urn:microsoft.com/office/officeart/2005/8/layout/chevron2"/>
    <dgm:cxn modelId="{2F6FD608-D48B-4736-AD53-81F390E473AA}" type="presParOf" srcId="{E40D531B-0446-4093-AF00-F10F780C8EC9}" destId="{731E0912-98A6-4410-A247-988968125B3C}" srcOrd="0" destOrd="0" presId="urn:microsoft.com/office/officeart/2005/8/layout/chevron2"/>
    <dgm:cxn modelId="{E169DE5B-A118-41F2-806D-C7AEFADA7AFF}" type="presParOf" srcId="{E40D531B-0446-4093-AF00-F10F780C8EC9}" destId="{BA371391-FABB-4473-81F8-4BE5C69E7B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C1805E-045A-4E6C-B3EA-D86620DAA2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055C0-591D-4A43-A0B6-C04E7F4C4053}" type="pres">
      <dgm:prSet presAssocID="{A7C1805E-045A-4E6C-B3EA-D86620DAA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397B5CE-12B0-4F2D-8C32-226921128681}" type="presOf" srcId="{A7C1805E-045A-4E6C-B3EA-D86620DAA254}" destId="{43D055C0-591D-4A43-A0B6-C04E7F4C4053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1805E-045A-4E6C-B3EA-D86620DAA2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693E0-8C55-46E3-8EBB-FF1E7267AE54}">
      <dgm:prSet phldrT="[Текст]"/>
      <dgm:spPr>
        <a:solidFill>
          <a:srgbClr val="CA4343"/>
        </a:solidFill>
        <a:ln>
          <a:solidFill>
            <a:srgbClr val="CA4343"/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171FF23-AA34-4912-8B32-C1F848DEB021}" type="parTrans" cxnId="{4534ABD6-F25E-4859-A1CD-F326E670ED30}">
      <dgm:prSet/>
      <dgm:spPr/>
      <dgm:t>
        <a:bodyPr/>
        <a:lstStyle/>
        <a:p>
          <a:endParaRPr lang="ru-RU"/>
        </a:p>
      </dgm:t>
    </dgm:pt>
    <dgm:pt modelId="{BC693D05-3AA9-49C4-BD90-83E8AC00F284}" type="sibTrans" cxnId="{4534ABD6-F25E-4859-A1CD-F326E670ED30}">
      <dgm:prSet/>
      <dgm:spPr/>
      <dgm:t>
        <a:bodyPr/>
        <a:lstStyle/>
        <a:p>
          <a:endParaRPr lang="ru-RU"/>
        </a:p>
      </dgm:t>
    </dgm:pt>
    <dgm:pt modelId="{D1C6468C-A15B-416F-9A5D-289550890D43}">
      <dgm:prSet phldrT="[Текст]" custT="1"/>
      <dgm:spPr>
        <a:ln>
          <a:solidFill>
            <a:srgbClr val="CA4343"/>
          </a:solidFill>
        </a:ln>
      </dgm:spPr>
      <dgm:t>
        <a:bodyPr/>
        <a:lstStyle/>
        <a:p>
          <a:r>
            <a:rPr lang="ru-RU" sz="2400" dirty="0" smtClean="0"/>
            <a:t>Вам не нужно быть высококвалифицированным специалистом в области информационной безопасности</a:t>
          </a:r>
          <a:endParaRPr lang="ru-RU" sz="2400" dirty="0"/>
        </a:p>
      </dgm:t>
    </dgm:pt>
    <dgm:pt modelId="{E1EF3443-D5AC-4AD8-A4FA-F21D047FBF18}" type="parTrans" cxnId="{DAD3CEC5-361D-4F58-A368-6EAE3852037D}">
      <dgm:prSet/>
      <dgm:spPr/>
      <dgm:t>
        <a:bodyPr/>
        <a:lstStyle/>
        <a:p>
          <a:endParaRPr lang="ru-RU"/>
        </a:p>
      </dgm:t>
    </dgm:pt>
    <dgm:pt modelId="{29646DAA-5B55-4345-B204-0CDE343D2A68}" type="sibTrans" cxnId="{DAD3CEC5-361D-4F58-A368-6EAE3852037D}">
      <dgm:prSet/>
      <dgm:spPr/>
      <dgm:t>
        <a:bodyPr/>
        <a:lstStyle/>
        <a:p>
          <a:endParaRPr lang="ru-RU"/>
        </a:p>
      </dgm:t>
    </dgm:pt>
    <dgm:pt modelId="{43D055C0-591D-4A43-A0B6-C04E7F4C4053}" type="pres">
      <dgm:prSet presAssocID="{A7C1805E-045A-4E6C-B3EA-D86620DAA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D531B-0446-4093-AF00-F10F780C8EC9}" type="pres">
      <dgm:prSet presAssocID="{93D693E0-8C55-46E3-8EBB-FF1E7267AE54}" presName="composite" presStyleCnt="0"/>
      <dgm:spPr/>
    </dgm:pt>
    <dgm:pt modelId="{731E0912-98A6-4410-A247-988968125B3C}" type="pres">
      <dgm:prSet presAssocID="{93D693E0-8C55-46E3-8EBB-FF1E7267AE54}" presName="parentText" presStyleLbl="alignNode1" presStyleIdx="0" presStyleCnt="1" custLinFactNeighborY="-31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71391-FABB-4473-81F8-4BE5C69E7B0E}" type="pres">
      <dgm:prSet presAssocID="{93D693E0-8C55-46E3-8EBB-FF1E7267AE54}" presName="descendantText" presStyleLbl="alignAcc1" presStyleIdx="0" presStyleCnt="1" custLinFactNeighborX="-436" custLinFactNeighborY="-1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4ABD6-F25E-4859-A1CD-F326E670ED30}" srcId="{A7C1805E-045A-4E6C-B3EA-D86620DAA254}" destId="{93D693E0-8C55-46E3-8EBB-FF1E7267AE54}" srcOrd="0" destOrd="0" parTransId="{3171FF23-AA34-4912-8B32-C1F848DEB021}" sibTransId="{BC693D05-3AA9-49C4-BD90-83E8AC00F284}"/>
    <dgm:cxn modelId="{21E30280-C9C0-4E28-B01D-BAF3E9368110}" type="presOf" srcId="{A7C1805E-045A-4E6C-B3EA-D86620DAA254}" destId="{43D055C0-591D-4A43-A0B6-C04E7F4C4053}" srcOrd="0" destOrd="0" presId="urn:microsoft.com/office/officeart/2005/8/layout/chevron2"/>
    <dgm:cxn modelId="{DAD3CEC5-361D-4F58-A368-6EAE3852037D}" srcId="{93D693E0-8C55-46E3-8EBB-FF1E7267AE54}" destId="{D1C6468C-A15B-416F-9A5D-289550890D43}" srcOrd="0" destOrd="0" parTransId="{E1EF3443-D5AC-4AD8-A4FA-F21D047FBF18}" sibTransId="{29646DAA-5B55-4345-B204-0CDE343D2A68}"/>
    <dgm:cxn modelId="{0F48492A-E53F-464C-9D69-394980F7DA15}" type="presOf" srcId="{93D693E0-8C55-46E3-8EBB-FF1E7267AE54}" destId="{731E0912-98A6-4410-A247-988968125B3C}" srcOrd="0" destOrd="0" presId="urn:microsoft.com/office/officeart/2005/8/layout/chevron2"/>
    <dgm:cxn modelId="{B224F880-DBC7-4569-ABAE-DCC9DED1DE12}" type="presOf" srcId="{D1C6468C-A15B-416F-9A5D-289550890D43}" destId="{BA371391-FABB-4473-81F8-4BE5C69E7B0E}" srcOrd="0" destOrd="0" presId="urn:microsoft.com/office/officeart/2005/8/layout/chevron2"/>
    <dgm:cxn modelId="{11DD0895-40FC-4BF1-A665-E30756A394DC}" type="presParOf" srcId="{43D055C0-591D-4A43-A0B6-C04E7F4C4053}" destId="{E40D531B-0446-4093-AF00-F10F780C8EC9}" srcOrd="0" destOrd="0" presId="urn:microsoft.com/office/officeart/2005/8/layout/chevron2"/>
    <dgm:cxn modelId="{DE1A3EC6-082A-4DA0-A983-485A2F55E74F}" type="presParOf" srcId="{E40D531B-0446-4093-AF00-F10F780C8EC9}" destId="{731E0912-98A6-4410-A247-988968125B3C}" srcOrd="0" destOrd="0" presId="urn:microsoft.com/office/officeart/2005/8/layout/chevron2"/>
    <dgm:cxn modelId="{EB1CD589-EB16-4AEF-A0EC-3EAE3A9202FD}" type="presParOf" srcId="{E40D531B-0446-4093-AF00-F10F780C8EC9}" destId="{BA371391-FABB-4473-81F8-4BE5C69E7B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C1805E-045A-4E6C-B3EA-D86620DAA2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693E0-8C55-46E3-8EBB-FF1E7267AE54}">
      <dgm:prSet phldrT="[Текст]"/>
      <dgm:spPr>
        <a:solidFill>
          <a:srgbClr val="CA4343"/>
        </a:solidFill>
        <a:ln>
          <a:solidFill>
            <a:srgbClr val="CA4343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171FF23-AA34-4912-8B32-C1F848DEB021}" type="parTrans" cxnId="{4534ABD6-F25E-4859-A1CD-F326E670ED30}">
      <dgm:prSet/>
      <dgm:spPr/>
      <dgm:t>
        <a:bodyPr/>
        <a:lstStyle/>
        <a:p>
          <a:endParaRPr lang="ru-RU"/>
        </a:p>
      </dgm:t>
    </dgm:pt>
    <dgm:pt modelId="{BC693D05-3AA9-49C4-BD90-83E8AC00F284}" type="sibTrans" cxnId="{4534ABD6-F25E-4859-A1CD-F326E670ED30}">
      <dgm:prSet/>
      <dgm:spPr/>
      <dgm:t>
        <a:bodyPr/>
        <a:lstStyle/>
        <a:p>
          <a:endParaRPr lang="ru-RU"/>
        </a:p>
      </dgm:t>
    </dgm:pt>
    <dgm:pt modelId="{D1C6468C-A15B-416F-9A5D-289550890D43}">
      <dgm:prSet phldrT="[Текст]" custT="1"/>
      <dgm:spPr>
        <a:ln>
          <a:solidFill>
            <a:srgbClr val="CA4343"/>
          </a:solidFill>
        </a:ln>
      </dgm:spPr>
      <dgm:t>
        <a:bodyPr/>
        <a:lstStyle/>
        <a:p>
          <a:r>
            <a:rPr lang="ru-RU" sz="2000" dirty="0" smtClean="0"/>
            <a:t>Заполнение данных в онлайн-формах</a:t>
          </a:r>
          <a:endParaRPr lang="ru-RU" sz="2000" dirty="0"/>
        </a:p>
      </dgm:t>
    </dgm:pt>
    <dgm:pt modelId="{E1EF3443-D5AC-4AD8-A4FA-F21D047FBF18}" type="parTrans" cxnId="{DAD3CEC5-361D-4F58-A368-6EAE3852037D}">
      <dgm:prSet/>
      <dgm:spPr/>
      <dgm:t>
        <a:bodyPr/>
        <a:lstStyle/>
        <a:p>
          <a:endParaRPr lang="ru-RU"/>
        </a:p>
      </dgm:t>
    </dgm:pt>
    <dgm:pt modelId="{29646DAA-5B55-4345-B204-0CDE343D2A68}" type="sibTrans" cxnId="{DAD3CEC5-361D-4F58-A368-6EAE3852037D}">
      <dgm:prSet/>
      <dgm:spPr/>
      <dgm:t>
        <a:bodyPr/>
        <a:lstStyle/>
        <a:p>
          <a:endParaRPr lang="ru-RU"/>
        </a:p>
      </dgm:t>
    </dgm:pt>
    <dgm:pt modelId="{43D055C0-591D-4A43-A0B6-C04E7F4C4053}" type="pres">
      <dgm:prSet presAssocID="{A7C1805E-045A-4E6C-B3EA-D86620DAA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D531B-0446-4093-AF00-F10F780C8EC9}" type="pres">
      <dgm:prSet presAssocID="{93D693E0-8C55-46E3-8EBB-FF1E7267AE54}" presName="composite" presStyleCnt="0"/>
      <dgm:spPr/>
    </dgm:pt>
    <dgm:pt modelId="{731E0912-98A6-4410-A247-988968125B3C}" type="pres">
      <dgm:prSet presAssocID="{93D693E0-8C55-46E3-8EBB-FF1E7267AE54}" presName="parentText" presStyleLbl="alignNode1" presStyleIdx="0" presStyleCnt="1" custLinFactNeighborY="-31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71391-FABB-4473-81F8-4BE5C69E7B0E}" type="pres">
      <dgm:prSet presAssocID="{93D693E0-8C55-46E3-8EBB-FF1E7267AE54}" presName="descendantText" presStyleLbl="alignAcc1" presStyleIdx="0" presStyleCnt="1" custLinFactNeighborX="-783" custLinFactNeighborY="-13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4ABD6-F25E-4859-A1CD-F326E670ED30}" srcId="{A7C1805E-045A-4E6C-B3EA-D86620DAA254}" destId="{93D693E0-8C55-46E3-8EBB-FF1E7267AE54}" srcOrd="0" destOrd="0" parTransId="{3171FF23-AA34-4912-8B32-C1F848DEB021}" sibTransId="{BC693D05-3AA9-49C4-BD90-83E8AC00F284}"/>
    <dgm:cxn modelId="{1296C6F9-1C95-40F8-924F-F279245F9B81}" type="presOf" srcId="{D1C6468C-A15B-416F-9A5D-289550890D43}" destId="{BA371391-FABB-4473-81F8-4BE5C69E7B0E}" srcOrd="0" destOrd="0" presId="urn:microsoft.com/office/officeart/2005/8/layout/chevron2"/>
    <dgm:cxn modelId="{1146E3A8-F482-4451-AB8C-B4BBC13C0ED5}" type="presOf" srcId="{93D693E0-8C55-46E3-8EBB-FF1E7267AE54}" destId="{731E0912-98A6-4410-A247-988968125B3C}" srcOrd="0" destOrd="0" presId="urn:microsoft.com/office/officeart/2005/8/layout/chevron2"/>
    <dgm:cxn modelId="{DAD3CEC5-361D-4F58-A368-6EAE3852037D}" srcId="{93D693E0-8C55-46E3-8EBB-FF1E7267AE54}" destId="{D1C6468C-A15B-416F-9A5D-289550890D43}" srcOrd="0" destOrd="0" parTransId="{E1EF3443-D5AC-4AD8-A4FA-F21D047FBF18}" sibTransId="{29646DAA-5B55-4345-B204-0CDE343D2A68}"/>
    <dgm:cxn modelId="{52684521-3E61-4AF9-8270-7E79CF284CB9}" type="presOf" srcId="{A7C1805E-045A-4E6C-B3EA-D86620DAA254}" destId="{43D055C0-591D-4A43-A0B6-C04E7F4C4053}" srcOrd="0" destOrd="0" presId="urn:microsoft.com/office/officeart/2005/8/layout/chevron2"/>
    <dgm:cxn modelId="{5DADBEA0-BD53-4E92-A488-2ECB3141E500}" type="presParOf" srcId="{43D055C0-591D-4A43-A0B6-C04E7F4C4053}" destId="{E40D531B-0446-4093-AF00-F10F780C8EC9}" srcOrd="0" destOrd="0" presId="urn:microsoft.com/office/officeart/2005/8/layout/chevron2"/>
    <dgm:cxn modelId="{7CEF332A-825E-45EF-9FB1-67F72753E964}" type="presParOf" srcId="{E40D531B-0446-4093-AF00-F10F780C8EC9}" destId="{731E0912-98A6-4410-A247-988968125B3C}" srcOrd="0" destOrd="0" presId="urn:microsoft.com/office/officeart/2005/8/layout/chevron2"/>
    <dgm:cxn modelId="{1E3EC22F-6D04-4769-B9FC-CA3529D6F188}" type="presParOf" srcId="{E40D531B-0446-4093-AF00-F10F780C8EC9}" destId="{BA371391-FABB-4473-81F8-4BE5C69E7B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1805E-045A-4E6C-B3EA-D86620DAA2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693E0-8C55-46E3-8EBB-FF1E7267AE54}">
      <dgm:prSet phldrT="[Текст]"/>
      <dgm:spPr>
        <a:solidFill>
          <a:srgbClr val="CA4343"/>
        </a:solidFill>
        <a:ln>
          <a:solidFill>
            <a:srgbClr val="CA4343"/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171FF23-AA34-4912-8B32-C1F848DEB021}" type="parTrans" cxnId="{4534ABD6-F25E-4859-A1CD-F326E670ED30}">
      <dgm:prSet/>
      <dgm:spPr/>
      <dgm:t>
        <a:bodyPr/>
        <a:lstStyle/>
        <a:p>
          <a:endParaRPr lang="ru-RU"/>
        </a:p>
      </dgm:t>
    </dgm:pt>
    <dgm:pt modelId="{BC693D05-3AA9-49C4-BD90-83E8AC00F284}" type="sibTrans" cxnId="{4534ABD6-F25E-4859-A1CD-F326E670ED30}">
      <dgm:prSet/>
      <dgm:spPr/>
      <dgm:t>
        <a:bodyPr/>
        <a:lstStyle/>
        <a:p>
          <a:endParaRPr lang="ru-RU"/>
        </a:p>
      </dgm:t>
    </dgm:pt>
    <dgm:pt modelId="{D1C6468C-A15B-416F-9A5D-289550890D43}">
      <dgm:prSet phldrT="[Текст]" custT="1"/>
      <dgm:spPr>
        <a:ln>
          <a:solidFill>
            <a:srgbClr val="CA4343"/>
          </a:solidFill>
        </a:ln>
      </dgm:spPr>
      <dgm:t>
        <a:bodyPr/>
        <a:lstStyle/>
        <a:p>
          <a:r>
            <a:rPr lang="ru-RU" sz="2000" dirty="0" smtClean="0"/>
            <a:t>Автоматическое склонение по падежным формам</a:t>
          </a:r>
          <a:endParaRPr lang="ru-RU" sz="2000" dirty="0"/>
        </a:p>
      </dgm:t>
    </dgm:pt>
    <dgm:pt modelId="{E1EF3443-D5AC-4AD8-A4FA-F21D047FBF18}" type="parTrans" cxnId="{DAD3CEC5-361D-4F58-A368-6EAE3852037D}">
      <dgm:prSet/>
      <dgm:spPr/>
      <dgm:t>
        <a:bodyPr/>
        <a:lstStyle/>
        <a:p>
          <a:endParaRPr lang="ru-RU"/>
        </a:p>
      </dgm:t>
    </dgm:pt>
    <dgm:pt modelId="{29646DAA-5B55-4345-B204-0CDE343D2A68}" type="sibTrans" cxnId="{DAD3CEC5-361D-4F58-A368-6EAE3852037D}">
      <dgm:prSet/>
      <dgm:spPr/>
      <dgm:t>
        <a:bodyPr/>
        <a:lstStyle/>
        <a:p>
          <a:endParaRPr lang="ru-RU"/>
        </a:p>
      </dgm:t>
    </dgm:pt>
    <dgm:pt modelId="{43D055C0-591D-4A43-A0B6-C04E7F4C4053}" type="pres">
      <dgm:prSet presAssocID="{A7C1805E-045A-4E6C-B3EA-D86620DAA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D531B-0446-4093-AF00-F10F780C8EC9}" type="pres">
      <dgm:prSet presAssocID="{93D693E0-8C55-46E3-8EBB-FF1E7267AE54}" presName="composite" presStyleCnt="0"/>
      <dgm:spPr/>
    </dgm:pt>
    <dgm:pt modelId="{731E0912-98A6-4410-A247-988968125B3C}" type="pres">
      <dgm:prSet presAssocID="{93D693E0-8C55-46E3-8EBB-FF1E7267AE54}" presName="parentText" presStyleLbl="alignNode1" presStyleIdx="0" presStyleCnt="1" custLinFactNeighborY="-31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71391-FABB-4473-81F8-4BE5C69E7B0E}" type="pres">
      <dgm:prSet presAssocID="{93D693E0-8C55-46E3-8EBB-FF1E7267AE54}" presName="descendantText" presStyleLbl="alignAcc1" presStyleIdx="0" presStyleCnt="1" custLinFactNeighborX="-436" custLinFactNeighborY="-1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4ABD6-F25E-4859-A1CD-F326E670ED30}" srcId="{A7C1805E-045A-4E6C-B3EA-D86620DAA254}" destId="{93D693E0-8C55-46E3-8EBB-FF1E7267AE54}" srcOrd="0" destOrd="0" parTransId="{3171FF23-AA34-4912-8B32-C1F848DEB021}" sibTransId="{BC693D05-3AA9-49C4-BD90-83E8AC00F284}"/>
    <dgm:cxn modelId="{DAD3CEC5-361D-4F58-A368-6EAE3852037D}" srcId="{93D693E0-8C55-46E3-8EBB-FF1E7267AE54}" destId="{D1C6468C-A15B-416F-9A5D-289550890D43}" srcOrd="0" destOrd="0" parTransId="{E1EF3443-D5AC-4AD8-A4FA-F21D047FBF18}" sibTransId="{29646DAA-5B55-4345-B204-0CDE343D2A68}"/>
    <dgm:cxn modelId="{B3F1A2F8-3B8B-4F6E-BC93-4501728D12CE}" type="presOf" srcId="{93D693E0-8C55-46E3-8EBB-FF1E7267AE54}" destId="{731E0912-98A6-4410-A247-988968125B3C}" srcOrd="0" destOrd="0" presId="urn:microsoft.com/office/officeart/2005/8/layout/chevron2"/>
    <dgm:cxn modelId="{BBD1E1B9-F30E-48C7-8376-3EF80C4457AE}" type="presOf" srcId="{A7C1805E-045A-4E6C-B3EA-D86620DAA254}" destId="{43D055C0-591D-4A43-A0B6-C04E7F4C4053}" srcOrd="0" destOrd="0" presId="urn:microsoft.com/office/officeart/2005/8/layout/chevron2"/>
    <dgm:cxn modelId="{7DA1EDA4-F234-411C-823C-CE3920E8A731}" type="presOf" srcId="{D1C6468C-A15B-416F-9A5D-289550890D43}" destId="{BA371391-FABB-4473-81F8-4BE5C69E7B0E}" srcOrd="0" destOrd="0" presId="urn:microsoft.com/office/officeart/2005/8/layout/chevron2"/>
    <dgm:cxn modelId="{908135C1-B06B-4605-8285-5867449BC547}" type="presParOf" srcId="{43D055C0-591D-4A43-A0B6-C04E7F4C4053}" destId="{E40D531B-0446-4093-AF00-F10F780C8EC9}" srcOrd="0" destOrd="0" presId="urn:microsoft.com/office/officeart/2005/8/layout/chevron2"/>
    <dgm:cxn modelId="{1FE2A80B-47FD-4D1D-8E66-4219F5BDFB11}" type="presParOf" srcId="{E40D531B-0446-4093-AF00-F10F780C8EC9}" destId="{731E0912-98A6-4410-A247-988968125B3C}" srcOrd="0" destOrd="0" presId="urn:microsoft.com/office/officeart/2005/8/layout/chevron2"/>
    <dgm:cxn modelId="{88E6D964-5A23-48E6-9DAF-E81B345E5D80}" type="presParOf" srcId="{E40D531B-0446-4093-AF00-F10F780C8EC9}" destId="{BA371391-FABB-4473-81F8-4BE5C69E7B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C1805E-045A-4E6C-B3EA-D86620DAA2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693E0-8C55-46E3-8EBB-FF1E7267AE54}">
      <dgm:prSet phldrT="[Текст]"/>
      <dgm:spPr>
        <a:solidFill>
          <a:srgbClr val="CA4343"/>
        </a:solidFill>
        <a:ln>
          <a:solidFill>
            <a:srgbClr val="CA4343"/>
          </a:solidFill>
        </a:ln>
      </dgm:spPr>
      <dgm:t>
        <a:bodyPr/>
        <a:lstStyle/>
        <a:p>
          <a:r>
            <a:rPr lang="en-US" dirty="0" smtClean="0"/>
            <a:t>4</a:t>
          </a:r>
          <a:endParaRPr lang="ru-RU" dirty="0"/>
        </a:p>
      </dgm:t>
    </dgm:pt>
    <dgm:pt modelId="{3171FF23-AA34-4912-8B32-C1F848DEB021}" type="parTrans" cxnId="{4534ABD6-F25E-4859-A1CD-F326E670ED30}">
      <dgm:prSet/>
      <dgm:spPr/>
      <dgm:t>
        <a:bodyPr/>
        <a:lstStyle/>
        <a:p>
          <a:endParaRPr lang="ru-RU"/>
        </a:p>
      </dgm:t>
    </dgm:pt>
    <dgm:pt modelId="{BC693D05-3AA9-49C4-BD90-83E8AC00F284}" type="sibTrans" cxnId="{4534ABD6-F25E-4859-A1CD-F326E670ED30}">
      <dgm:prSet/>
      <dgm:spPr/>
      <dgm:t>
        <a:bodyPr/>
        <a:lstStyle/>
        <a:p>
          <a:endParaRPr lang="ru-RU"/>
        </a:p>
      </dgm:t>
    </dgm:pt>
    <dgm:pt modelId="{D1C6468C-A15B-416F-9A5D-289550890D43}">
      <dgm:prSet phldrT="[Текст]" custT="1"/>
      <dgm:spPr>
        <a:ln>
          <a:solidFill>
            <a:srgbClr val="CA4343"/>
          </a:solidFill>
        </a:ln>
      </dgm:spPr>
      <dgm:t>
        <a:bodyPr/>
        <a:lstStyle/>
        <a:p>
          <a:r>
            <a:rPr lang="ru-RU" sz="2400" dirty="0" smtClean="0"/>
            <a:t>Проверка наполненности форм</a:t>
          </a:r>
          <a:endParaRPr lang="ru-RU" sz="2400" dirty="0"/>
        </a:p>
      </dgm:t>
    </dgm:pt>
    <dgm:pt modelId="{E1EF3443-D5AC-4AD8-A4FA-F21D047FBF18}" type="parTrans" cxnId="{DAD3CEC5-361D-4F58-A368-6EAE3852037D}">
      <dgm:prSet/>
      <dgm:spPr/>
      <dgm:t>
        <a:bodyPr/>
        <a:lstStyle/>
        <a:p>
          <a:endParaRPr lang="ru-RU"/>
        </a:p>
      </dgm:t>
    </dgm:pt>
    <dgm:pt modelId="{29646DAA-5B55-4345-B204-0CDE343D2A68}" type="sibTrans" cxnId="{DAD3CEC5-361D-4F58-A368-6EAE3852037D}">
      <dgm:prSet/>
      <dgm:spPr/>
      <dgm:t>
        <a:bodyPr/>
        <a:lstStyle/>
        <a:p>
          <a:endParaRPr lang="ru-RU"/>
        </a:p>
      </dgm:t>
    </dgm:pt>
    <dgm:pt modelId="{43D055C0-591D-4A43-A0B6-C04E7F4C4053}" type="pres">
      <dgm:prSet presAssocID="{A7C1805E-045A-4E6C-B3EA-D86620DAA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D531B-0446-4093-AF00-F10F780C8EC9}" type="pres">
      <dgm:prSet presAssocID="{93D693E0-8C55-46E3-8EBB-FF1E7267AE54}" presName="composite" presStyleCnt="0"/>
      <dgm:spPr/>
    </dgm:pt>
    <dgm:pt modelId="{731E0912-98A6-4410-A247-988968125B3C}" type="pres">
      <dgm:prSet presAssocID="{93D693E0-8C55-46E3-8EBB-FF1E7267AE54}" presName="parentText" presStyleLbl="alignNode1" presStyleIdx="0" presStyleCnt="1" custLinFactNeighborY="-31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71391-FABB-4473-81F8-4BE5C69E7B0E}" type="pres">
      <dgm:prSet presAssocID="{93D693E0-8C55-46E3-8EBB-FF1E7267AE54}" presName="descendantText" presStyleLbl="alignAcc1" presStyleIdx="0" presStyleCnt="1" custLinFactNeighborX="-436" custLinFactNeighborY="-1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4ABD6-F25E-4859-A1CD-F326E670ED30}" srcId="{A7C1805E-045A-4E6C-B3EA-D86620DAA254}" destId="{93D693E0-8C55-46E3-8EBB-FF1E7267AE54}" srcOrd="0" destOrd="0" parTransId="{3171FF23-AA34-4912-8B32-C1F848DEB021}" sibTransId="{BC693D05-3AA9-49C4-BD90-83E8AC00F284}"/>
    <dgm:cxn modelId="{DAD3CEC5-361D-4F58-A368-6EAE3852037D}" srcId="{93D693E0-8C55-46E3-8EBB-FF1E7267AE54}" destId="{D1C6468C-A15B-416F-9A5D-289550890D43}" srcOrd="0" destOrd="0" parTransId="{E1EF3443-D5AC-4AD8-A4FA-F21D047FBF18}" sibTransId="{29646DAA-5B55-4345-B204-0CDE343D2A68}"/>
    <dgm:cxn modelId="{E629E0A0-6F24-4AAD-BED4-94199E51AF5A}" type="presOf" srcId="{A7C1805E-045A-4E6C-B3EA-D86620DAA254}" destId="{43D055C0-591D-4A43-A0B6-C04E7F4C4053}" srcOrd="0" destOrd="0" presId="urn:microsoft.com/office/officeart/2005/8/layout/chevron2"/>
    <dgm:cxn modelId="{271404FD-CF05-4AB4-8252-94FA48721EEB}" type="presOf" srcId="{93D693E0-8C55-46E3-8EBB-FF1E7267AE54}" destId="{731E0912-98A6-4410-A247-988968125B3C}" srcOrd="0" destOrd="0" presId="urn:microsoft.com/office/officeart/2005/8/layout/chevron2"/>
    <dgm:cxn modelId="{0673AF86-DDD6-4E48-9DBA-3BC12D2073CE}" type="presOf" srcId="{D1C6468C-A15B-416F-9A5D-289550890D43}" destId="{BA371391-FABB-4473-81F8-4BE5C69E7B0E}" srcOrd="0" destOrd="0" presId="urn:microsoft.com/office/officeart/2005/8/layout/chevron2"/>
    <dgm:cxn modelId="{0899B32E-3CA6-463B-897F-BD83FADC19C5}" type="presParOf" srcId="{43D055C0-591D-4A43-A0B6-C04E7F4C4053}" destId="{E40D531B-0446-4093-AF00-F10F780C8EC9}" srcOrd="0" destOrd="0" presId="urn:microsoft.com/office/officeart/2005/8/layout/chevron2"/>
    <dgm:cxn modelId="{A7E9BF33-959F-4C8C-8594-E845E8DFE42C}" type="presParOf" srcId="{E40D531B-0446-4093-AF00-F10F780C8EC9}" destId="{731E0912-98A6-4410-A247-988968125B3C}" srcOrd="0" destOrd="0" presId="urn:microsoft.com/office/officeart/2005/8/layout/chevron2"/>
    <dgm:cxn modelId="{468B1C07-9493-4000-8BD6-70CEADC7588B}" type="presParOf" srcId="{E40D531B-0446-4093-AF00-F10F780C8EC9}" destId="{BA371391-FABB-4473-81F8-4BE5C69E7B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C1805E-045A-4E6C-B3EA-D86620DAA2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693E0-8C55-46E3-8EBB-FF1E7267AE54}">
      <dgm:prSet phldrT="[Текст]"/>
      <dgm:spPr>
        <a:solidFill>
          <a:srgbClr val="CA4343"/>
        </a:solidFill>
        <a:ln>
          <a:solidFill>
            <a:srgbClr val="CA4343"/>
          </a:solidFill>
        </a:ln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3171FF23-AA34-4912-8B32-C1F848DEB021}" type="parTrans" cxnId="{4534ABD6-F25E-4859-A1CD-F326E670ED30}">
      <dgm:prSet/>
      <dgm:spPr/>
      <dgm:t>
        <a:bodyPr/>
        <a:lstStyle/>
        <a:p>
          <a:endParaRPr lang="ru-RU"/>
        </a:p>
      </dgm:t>
    </dgm:pt>
    <dgm:pt modelId="{BC693D05-3AA9-49C4-BD90-83E8AC00F284}" type="sibTrans" cxnId="{4534ABD6-F25E-4859-A1CD-F326E670ED30}">
      <dgm:prSet/>
      <dgm:spPr/>
      <dgm:t>
        <a:bodyPr/>
        <a:lstStyle/>
        <a:p>
          <a:endParaRPr lang="ru-RU"/>
        </a:p>
      </dgm:t>
    </dgm:pt>
    <dgm:pt modelId="{D1C6468C-A15B-416F-9A5D-289550890D43}">
      <dgm:prSet phldrT="[Текст]" custT="1"/>
      <dgm:spPr>
        <a:ln>
          <a:solidFill>
            <a:srgbClr val="CA4343"/>
          </a:solidFill>
        </a:ln>
      </dgm:spPr>
      <dgm:t>
        <a:bodyPr/>
        <a:lstStyle/>
        <a:p>
          <a:r>
            <a:rPr lang="ru-RU" sz="2000" dirty="0" smtClean="0"/>
            <a:t>Уведомление пользователей об изменениях</a:t>
          </a:r>
          <a:endParaRPr lang="ru-RU" sz="2000" dirty="0"/>
        </a:p>
      </dgm:t>
    </dgm:pt>
    <dgm:pt modelId="{E1EF3443-D5AC-4AD8-A4FA-F21D047FBF18}" type="parTrans" cxnId="{DAD3CEC5-361D-4F58-A368-6EAE3852037D}">
      <dgm:prSet/>
      <dgm:spPr/>
      <dgm:t>
        <a:bodyPr/>
        <a:lstStyle/>
        <a:p>
          <a:endParaRPr lang="ru-RU"/>
        </a:p>
      </dgm:t>
    </dgm:pt>
    <dgm:pt modelId="{29646DAA-5B55-4345-B204-0CDE343D2A68}" type="sibTrans" cxnId="{DAD3CEC5-361D-4F58-A368-6EAE3852037D}">
      <dgm:prSet/>
      <dgm:spPr/>
      <dgm:t>
        <a:bodyPr/>
        <a:lstStyle/>
        <a:p>
          <a:endParaRPr lang="ru-RU"/>
        </a:p>
      </dgm:t>
    </dgm:pt>
    <dgm:pt modelId="{43D055C0-591D-4A43-A0B6-C04E7F4C4053}" type="pres">
      <dgm:prSet presAssocID="{A7C1805E-045A-4E6C-B3EA-D86620DAA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D531B-0446-4093-AF00-F10F780C8EC9}" type="pres">
      <dgm:prSet presAssocID="{93D693E0-8C55-46E3-8EBB-FF1E7267AE54}" presName="composite" presStyleCnt="0"/>
      <dgm:spPr/>
    </dgm:pt>
    <dgm:pt modelId="{731E0912-98A6-4410-A247-988968125B3C}" type="pres">
      <dgm:prSet presAssocID="{93D693E0-8C55-46E3-8EBB-FF1E7267AE54}" presName="parentText" presStyleLbl="alignNode1" presStyleIdx="0" presStyleCnt="1" custLinFactNeighborY="-31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71391-FABB-4473-81F8-4BE5C69E7B0E}" type="pres">
      <dgm:prSet presAssocID="{93D693E0-8C55-46E3-8EBB-FF1E7267AE54}" presName="descendantText" presStyleLbl="alignAcc1" presStyleIdx="0" presStyleCnt="1" custLinFactNeighborX="-436" custLinFactNeighborY="-1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4ABD6-F25E-4859-A1CD-F326E670ED30}" srcId="{A7C1805E-045A-4E6C-B3EA-D86620DAA254}" destId="{93D693E0-8C55-46E3-8EBB-FF1E7267AE54}" srcOrd="0" destOrd="0" parTransId="{3171FF23-AA34-4912-8B32-C1F848DEB021}" sibTransId="{BC693D05-3AA9-49C4-BD90-83E8AC00F284}"/>
    <dgm:cxn modelId="{9D108FB1-7CE6-4BE6-AA81-5A69D902133B}" type="presOf" srcId="{93D693E0-8C55-46E3-8EBB-FF1E7267AE54}" destId="{731E0912-98A6-4410-A247-988968125B3C}" srcOrd="0" destOrd="0" presId="urn:microsoft.com/office/officeart/2005/8/layout/chevron2"/>
    <dgm:cxn modelId="{DAD3CEC5-361D-4F58-A368-6EAE3852037D}" srcId="{93D693E0-8C55-46E3-8EBB-FF1E7267AE54}" destId="{D1C6468C-A15B-416F-9A5D-289550890D43}" srcOrd="0" destOrd="0" parTransId="{E1EF3443-D5AC-4AD8-A4FA-F21D047FBF18}" sibTransId="{29646DAA-5B55-4345-B204-0CDE343D2A68}"/>
    <dgm:cxn modelId="{6081BEDD-BDF5-4A87-9B9C-67B20BEA9D1E}" type="presOf" srcId="{D1C6468C-A15B-416F-9A5D-289550890D43}" destId="{BA371391-FABB-4473-81F8-4BE5C69E7B0E}" srcOrd="0" destOrd="0" presId="urn:microsoft.com/office/officeart/2005/8/layout/chevron2"/>
    <dgm:cxn modelId="{3D08F30E-512B-412F-960F-812978C59173}" type="presOf" srcId="{A7C1805E-045A-4E6C-B3EA-D86620DAA254}" destId="{43D055C0-591D-4A43-A0B6-C04E7F4C4053}" srcOrd="0" destOrd="0" presId="urn:microsoft.com/office/officeart/2005/8/layout/chevron2"/>
    <dgm:cxn modelId="{EB58D676-952F-4C02-8935-9DFDC7134420}" type="presParOf" srcId="{43D055C0-591D-4A43-A0B6-C04E7F4C4053}" destId="{E40D531B-0446-4093-AF00-F10F780C8EC9}" srcOrd="0" destOrd="0" presId="urn:microsoft.com/office/officeart/2005/8/layout/chevron2"/>
    <dgm:cxn modelId="{C86AF723-6A9E-49DC-9957-DD8BD76A1763}" type="presParOf" srcId="{E40D531B-0446-4093-AF00-F10F780C8EC9}" destId="{731E0912-98A6-4410-A247-988968125B3C}" srcOrd="0" destOrd="0" presId="urn:microsoft.com/office/officeart/2005/8/layout/chevron2"/>
    <dgm:cxn modelId="{89806792-34E3-4575-8D2E-D58E980E796F}" type="presParOf" srcId="{E40D531B-0446-4093-AF00-F10F780C8EC9}" destId="{BA371391-FABB-4473-81F8-4BE5C69E7B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C1805E-045A-4E6C-B3EA-D86620DAA2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693E0-8C55-46E3-8EBB-FF1E7267AE54}">
      <dgm:prSet phldrT="[Текст]"/>
      <dgm:spPr>
        <a:solidFill>
          <a:srgbClr val="CA4343"/>
        </a:solidFill>
        <a:ln>
          <a:solidFill>
            <a:srgbClr val="CA4343"/>
          </a:solidFill>
        </a:ln>
      </dgm:spPr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3171FF23-AA34-4912-8B32-C1F848DEB021}" type="parTrans" cxnId="{4534ABD6-F25E-4859-A1CD-F326E670ED30}">
      <dgm:prSet/>
      <dgm:spPr/>
      <dgm:t>
        <a:bodyPr/>
        <a:lstStyle/>
        <a:p>
          <a:endParaRPr lang="ru-RU"/>
        </a:p>
      </dgm:t>
    </dgm:pt>
    <dgm:pt modelId="{BC693D05-3AA9-49C4-BD90-83E8AC00F284}" type="sibTrans" cxnId="{4534ABD6-F25E-4859-A1CD-F326E670ED30}">
      <dgm:prSet/>
      <dgm:spPr/>
      <dgm:t>
        <a:bodyPr/>
        <a:lstStyle/>
        <a:p>
          <a:endParaRPr lang="ru-RU"/>
        </a:p>
      </dgm:t>
    </dgm:pt>
    <dgm:pt modelId="{D1C6468C-A15B-416F-9A5D-289550890D43}">
      <dgm:prSet phldrT="[Текст]" custT="1"/>
      <dgm:spPr>
        <a:ln>
          <a:solidFill>
            <a:srgbClr val="CA4343"/>
          </a:solidFill>
        </a:ln>
      </dgm:spPr>
      <dgm:t>
        <a:bodyPr/>
        <a:lstStyle/>
        <a:p>
          <a:r>
            <a:rPr lang="ru-RU" sz="2000" dirty="0" smtClean="0"/>
            <a:t>Автоматизированное формирование рекомендаций по технической защите рабочих мест</a:t>
          </a:r>
          <a:endParaRPr lang="ru-RU" sz="2000" dirty="0"/>
        </a:p>
      </dgm:t>
    </dgm:pt>
    <dgm:pt modelId="{E1EF3443-D5AC-4AD8-A4FA-F21D047FBF18}" type="parTrans" cxnId="{DAD3CEC5-361D-4F58-A368-6EAE3852037D}">
      <dgm:prSet/>
      <dgm:spPr/>
      <dgm:t>
        <a:bodyPr/>
        <a:lstStyle/>
        <a:p>
          <a:endParaRPr lang="ru-RU"/>
        </a:p>
      </dgm:t>
    </dgm:pt>
    <dgm:pt modelId="{29646DAA-5B55-4345-B204-0CDE343D2A68}" type="sibTrans" cxnId="{DAD3CEC5-361D-4F58-A368-6EAE3852037D}">
      <dgm:prSet/>
      <dgm:spPr/>
      <dgm:t>
        <a:bodyPr/>
        <a:lstStyle/>
        <a:p>
          <a:endParaRPr lang="ru-RU"/>
        </a:p>
      </dgm:t>
    </dgm:pt>
    <dgm:pt modelId="{43D055C0-591D-4A43-A0B6-C04E7F4C4053}" type="pres">
      <dgm:prSet presAssocID="{A7C1805E-045A-4E6C-B3EA-D86620DAA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D531B-0446-4093-AF00-F10F780C8EC9}" type="pres">
      <dgm:prSet presAssocID="{93D693E0-8C55-46E3-8EBB-FF1E7267AE54}" presName="composite" presStyleCnt="0"/>
      <dgm:spPr/>
    </dgm:pt>
    <dgm:pt modelId="{731E0912-98A6-4410-A247-988968125B3C}" type="pres">
      <dgm:prSet presAssocID="{93D693E0-8C55-46E3-8EBB-FF1E7267AE54}" presName="parentText" presStyleLbl="alignNode1" presStyleIdx="0" presStyleCnt="1" custLinFactNeighborY="-31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71391-FABB-4473-81F8-4BE5C69E7B0E}" type="pres">
      <dgm:prSet presAssocID="{93D693E0-8C55-46E3-8EBB-FF1E7267AE54}" presName="descendantText" presStyleLbl="alignAcc1" presStyleIdx="0" presStyleCnt="1" custLinFactNeighborX="-436" custLinFactNeighborY="-1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4ABD6-F25E-4859-A1CD-F326E670ED30}" srcId="{A7C1805E-045A-4E6C-B3EA-D86620DAA254}" destId="{93D693E0-8C55-46E3-8EBB-FF1E7267AE54}" srcOrd="0" destOrd="0" parTransId="{3171FF23-AA34-4912-8B32-C1F848DEB021}" sibTransId="{BC693D05-3AA9-49C4-BD90-83E8AC00F284}"/>
    <dgm:cxn modelId="{DAD3CEC5-361D-4F58-A368-6EAE3852037D}" srcId="{93D693E0-8C55-46E3-8EBB-FF1E7267AE54}" destId="{D1C6468C-A15B-416F-9A5D-289550890D43}" srcOrd="0" destOrd="0" parTransId="{E1EF3443-D5AC-4AD8-A4FA-F21D047FBF18}" sibTransId="{29646DAA-5B55-4345-B204-0CDE343D2A68}"/>
    <dgm:cxn modelId="{CB01B639-46A8-4E87-A48C-FB05CDDBAA3D}" type="presOf" srcId="{93D693E0-8C55-46E3-8EBB-FF1E7267AE54}" destId="{731E0912-98A6-4410-A247-988968125B3C}" srcOrd="0" destOrd="0" presId="urn:microsoft.com/office/officeart/2005/8/layout/chevron2"/>
    <dgm:cxn modelId="{3C121E82-8D3D-4F4F-8025-197BCDABC60C}" type="presOf" srcId="{D1C6468C-A15B-416F-9A5D-289550890D43}" destId="{BA371391-FABB-4473-81F8-4BE5C69E7B0E}" srcOrd="0" destOrd="0" presId="urn:microsoft.com/office/officeart/2005/8/layout/chevron2"/>
    <dgm:cxn modelId="{A5403EFE-BF44-4C35-8645-896D6706FFB3}" type="presOf" srcId="{A7C1805E-045A-4E6C-B3EA-D86620DAA254}" destId="{43D055C0-591D-4A43-A0B6-C04E7F4C4053}" srcOrd="0" destOrd="0" presId="urn:microsoft.com/office/officeart/2005/8/layout/chevron2"/>
    <dgm:cxn modelId="{B22A47C4-EDFD-44CE-BEA5-51F8729822B5}" type="presParOf" srcId="{43D055C0-591D-4A43-A0B6-C04E7F4C4053}" destId="{E40D531B-0446-4093-AF00-F10F780C8EC9}" srcOrd="0" destOrd="0" presId="urn:microsoft.com/office/officeart/2005/8/layout/chevron2"/>
    <dgm:cxn modelId="{A7C100D7-7B66-43CB-82F9-05947E213806}" type="presParOf" srcId="{E40D531B-0446-4093-AF00-F10F780C8EC9}" destId="{731E0912-98A6-4410-A247-988968125B3C}" srcOrd="0" destOrd="0" presId="urn:microsoft.com/office/officeart/2005/8/layout/chevron2"/>
    <dgm:cxn modelId="{EC8663D7-C40E-40FB-B223-9840168157EA}" type="presParOf" srcId="{E40D531B-0446-4093-AF00-F10F780C8EC9}" destId="{BA371391-FABB-4473-81F8-4BE5C69E7B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C1805E-045A-4E6C-B3EA-D86620DAA2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693E0-8C55-46E3-8EBB-FF1E7267AE54}">
      <dgm:prSet phldrT="[Текст]"/>
      <dgm:spPr>
        <a:solidFill>
          <a:srgbClr val="CA4343"/>
        </a:solidFill>
        <a:ln>
          <a:solidFill>
            <a:srgbClr val="CA4343"/>
          </a:solidFill>
        </a:ln>
      </dgm:spPr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3171FF23-AA34-4912-8B32-C1F848DEB021}" type="parTrans" cxnId="{4534ABD6-F25E-4859-A1CD-F326E670ED30}">
      <dgm:prSet/>
      <dgm:spPr/>
      <dgm:t>
        <a:bodyPr/>
        <a:lstStyle/>
        <a:p>
          <a:endParaRPr lang="ru-RU"/>
        </a:p>
      </dgm:t>
    </dgm:pt>
    <dgm:pt modelId="{BC693D05-3AA9-49C4-BD90-83E8AC00F284}" type="sibTrans" cxnId="{4534ABD6-F25E-4859-A1CD-F326E670ED30}">
      <dgm:prSet/>
      <dgm:spPr/>
      <dgm:t>
        <a:bodyPr/>
        <a:lstStyle/>
        <a:p>
          <a:endParaRPr lang="ru-RU"/>
        </a:p>
      </dgm:t>
    </dgm:pt>
    <dgm:pt modelId="{D1C6468C-A15B-416F-9A5D-289550890D43}">
      <dgm:prSet phldrT="[Текст]" custT="1"/>
      <dgm:spPr>
        <a:ln>
          <a:solidFill>
            <a:srgbClr val="CA4343"/>
          </a:solidFill>
        </a:ln>
      </dgm:spPr>
      <dgm:t>
        <a:bodyPr/>
        <a:lstStyle/>
        <a:p>
          <a:r>
            <a:rPr lang="ru-RU" sz="2000" dirty="0" smtClean="0"/>
            <a:t>Варианты технического решения</a:t>
          </a:r>
          <a:endParaRPr lang="ru-RU" sz="2000" dirty="0"/>
        </a:p>
      </dgm:t>
    </dgm:pt>
    <dgm:pt modelId="{E1EF3443-D5AC-4AD8-A4FA-F21D047FBF18}" type="parTrans" cxnId="{DAD3CEC5-361D-4F58-A368-6EAE3852037D}">
      <dgm:prSet/>
      <dgm:spPr/>
      <dgm:t>
        <a:bodyPr/>
        <a:lstStyle/>
        <a:p>
          <a:endParaRPr lang="ru-RU"/>
        </a:p>
      </dgm:t>
    </dgm:pt>
    <dgm:pt modelId="{29646DAA-5B55-4345-B204-0CDE343D2A68}" type="sibTrans" cxnId="{DAD3CEC5-361D-4F58-A368-6EAE3852037D}">
      <dgm:prSet/>
      <dgm:spPr/>
      <dgm:t>
        <a:bodyPr/>
        <a:lstStyle/>
        <a:p>
          <a:endParaRPr lang="ru-RU"/>
        </a:p>
      </dgm:t>
    </dgm:pt>
    <dgm:pt modelId="{43D055C0-591D-4A43-A0B6-C04E7F4C4053}" type="pres">
      <dgm:prSet presAssocID="{A7C1805E-045A-4E6C-B3EA-D86620DAA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D531B-0446-4093-AF00-F10F780C8EC9}" type="pres">
      <dgm:prSet presAssocID="{93D693E0-8C55-46E3-8EBB-FF1E7267AE54}" presName="composite" presStyleCnt="0"/>
      <dgm:spPr/>
    </dgm:pt>
    <dgm:pt modelId="{731E0912-98A6-4410-A247-988968125B3C}" type="pres">
      <dgm:prSet presAssocID="{93D693E0-8C55-46E3-8EBB-FF1E7267AE54}" presName="parentText" presStyleLbl="alignNode1" presStyleIdx="0" presStyleCnt="1" custLinFactNeighborY="-31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71391-FABB-4473-81F8-4BE5C69E7B0E}" type="pres">
      <dgm:prSet presAssocID="{93D693E0-8C55-46E3-8EBB-FF1E7267AE54}" presName="descendantText" presStyleLbl="alignAcc1" presStyleIdx="0" presStyleCnt="1" custLinFactNeighborX="-436" custLinFactNeighborY="-1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4ABD6-F25E-4859-A1CD-F326E670ED30}" srcId="{A7C1805E-045A-4E6C-B3EA-D86620DAA254}" destId="{93D693E0-8C55-46E3-8EBB-FF1E7267AE54}" srcOrd="0" destOrd="0" parTransId="{3171FF23-AA34-4912-8B32-C1F848DEB021}" sibTransId="{BC693D05-3AA9-49C4-BD90-83E8AC00F284}"/>
    <dgm:cxn modelId="{49B4AA38-01FA-4B32-9FDB-E7FBBC3B79AB}" type="presOf" srcId="{A7C1805E-045A-4E6C-B3EA-D86620DAA254}" destId="{43D055C0-591D-4A43-A0B6-C04E7F4C4053}" srcOrd="0" destOrd="0" presId="urn:microsoft.com/office/officeart/2005/8/layout/chevron2"/>
    <dgm:cxn modelId="{8D0BB8C2-F2E4-4977-813B-4DAB3A1624BB}" type="presOf" srcId="{D1C6468C-A15B-416F-9A5D-289550890D43}" destId="{BA371391-FABB-4473-81F8-4BE5C69E7B0E}" srcOrd="0" destOrd="0" presId="urn:microsoft.com/office/officeart/2005/8/layout/chevron2"/>
    <dgm:cxn modelId="{DAD3CEC5-361D-4F58-A368-6EAE3852037D}" srcId="{93D693E0-8C55-46E3-8EBB-FF1E7267AE54}" destId="{D1C6468C-A15B-416F-9A5D-289550890D43}" srcOrd="0" destOrd="0" parTransId="{E1EF3443-D5AC-4AD8-A4FA-F21D047FBF18}" sibTransId="{29646DAA-5B55-4345-B204-0CDE343D2A68}"/>
    <dgm:cxn modelId="{DE0D59B1-C8E4-4C5F-83D5-DF1759D7A746}" type="presOf" srcId="{93D693E0-8C55-46E3-8EBB-FF1E7267AE54}" destId="{731E0912-98A6-4410-A247-988968125B3C}" srcOrd="0" destOrd="0" presId="urn:microsoft.com/office/officeart/2005/8/layout/chevron2"/>
    <dgm:cxn modelId="{7966FA4E-D174-4BC9-96EE-0112C24D34EB}" type="presParOf" srcId="{43D055C0-591D-4A43-A0B6-C04E7F4C4053}" destId="{E40D531B-0446-4093-AF00-F10F780C8EC9}" srcOrd="0" destOrd="0" presId="urn:microsoft.com/office/officeart/2005/8/layout/chevron2"/>
    <dgm:cxn modelId="{9FC31269-9F80-48A7-B21D-4FAA76A0C2EF}" type="presParOf" srcId="{E40D531B-0446-4093-AF00-F10F780C8EC9}" destId="{731E0912-98A6-4410-A247-988968125B3C}" srcOrd="0" destOrd="0" presId="urn:microsoft.com/office/officeart/2005/8/layout/chevron2"/>
    <dgm:cxn modelId="{8B621118-A3C4-42F5-85B0-48A038C46C14}" type="presParOf" srcId="{E40D531B-0446-4093-AF00-F10F780C8EC9}" destId="{BA371391-FABB-4473-81F8-4BE5C69E7B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C1805E-045A-4E6C-B3EA-D86620DAA2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693E0-8C55-46E3-8EBB-FF1E7267AE54}">
      <dgm:prSet phldrT="[Текст]"/>
      <dgm:spPr>
        <a:solidFill>
          <a:srgbClr val="CA4343"/>
        </a:solidFill>
        <a:ln>
          <a:solidFill>
            <a:srgbClr val="CA4343"/>
          </a:solidFill>
        </a:ln>
      </dgm:spPr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3171FF23-AA34-4912-8B32-C1F848DEB021}" type="parTrans" cxnId="{4534ABD6-F25E-4859-A1CD-F326E670ED30}">
      <dgm:prSet/>
      <dgm:spPr/>
      <dgm:t>
        <a:bodyPr/>
        <a:lstStyle/>
        <a:p>
          <a:endParaRPr lang="ru-RU"/>
        </a:p>
      </dgm:t>
    </dgm:pt>
    <dgm:pt modelId="{BC693D05-3AA9-49C4-BD90-83E8AC00F284}" type="sibTrans" cxnId="{4534ABD6-F25E-4859-A1CD-F326E670ED30}">
      <dgm:prSet/>
      <dgm:spPr/>
      <dgm:t>
        <a:bodyPr/>
        <a:lstStyle/>
        <a:p>
          <a:endParaRPr lang="ru-RU"/>
        </a:p>
      </dgm:t>
    </dgm:pt>
    <dgm:pt modelId="{D1C6468C-A15B-416F-9A5D-289550890D43}">
      <dgm:prSet phldrT="[Текст]" custT="1"/>
      <dgm:spPr>
        <a:ln>
          <a:solidFill>
            <a:srgbClr val="CA4343"/>
          </a:solidFill>
        </a:ln>
      </dgm:spPr>
      <dgm:t>
        <a:bodyPr/>
        <a:lstStyle/>
        <a:p>
          <a:r>
            <a:rPr lang="ru-RU" sz="2000" b="0" i="0" dirty="0" smtClean="0"/>
            <a:t>Обеспечение контроля процесса работы ответственного по защите информации в подведомственных учреждениях/филиалах </a:t>
          </a:r>
          <a:endParaRPr lang="ru-RU" sz="2000" dirty="0"/>
        </a:p>
      </dgm:t>
    </dgm:pt>
    <dgm:pt modelId="{E1EF3443-D5AC-4AD8-A4FA-F21D047FBF18}" type="parTrans" cxnId="{DAD3CEC5-361D-4F58-A368-6EAE3852037D}">
      <dgm:prSet/>
      <dgm:spPr/>
      <dgm:t>
        <a:bodyPr/>
        <a:lstStyle/>
        <a:p>
          <a:endParaRPr lang="ru-RU"/>
        </a:p>
      </dgm:t>
    </dgm:pt>
    <dgm:pt modelId="{29646DAA-5B55-4345-B204-0CDE343D2A68}" type="sibTrans" cxnId="{DAD3CEC5-361D-4F58-A368-6EAE3852037D}">
      <dgm:prSet/>
      <dgm:spPr/>
      <dgm:t>
        <a:bodyPr/>
        <a:lstStyle/>
        <a:p>
          <a:endParaRPr lang="ru-RU"/>
        </a:p>
      </dgm:t>
    </dgm:pt>
    <dgm:pt modelId="{43D055C0-591D-4A43-A0B6-C04E7F4C4053}" type="pres">
      <dgm:prSet presAssocID="{A7C1805E-045A-4E6C-B3EA-D86620DAA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D531B-0446-4093-AF00-F10F780C8EC9}" type="pres">
      <dgm:prSet presAssocID="{93D693E0-8C55-46E3-8EBB-FF1E7267AE54}" presName="composite" presStyleCnt="0"/>
      <dgm:spPr/>
    </dgm:pt>
    <dgm:pt modelId="{731E0912-98A6-4410-A247-988968125B3C}" type="pres">
      <dgm:prSet presAssocID="{93D693E0-8C55-46E3-8EBB-FF1E7267AE54}" presName="parentText" presStyleLbl="alignNode1" presStyleIdx="0" presStyleCnt="1" custLinFactNeighborY="-31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71391-FABB-4473-81F8-4BE5C69E7B0E}" type="pres">
      <dgm:prSet presAssocID="{93D693E0-8C55-46E3-8EBB-FF1E7267AE54}" presName="descendantText" presStyleLbl="alignAcc1" presStyleIdx="0" presStyleCnt="1" custLinFactNeighborX="-436" custLinFactNeighborY="-1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4ABD6-F25E-4859-A1CD-F326E670ED30}" srcId="{A7C1805E-045A-4E6C-B3EA-D86620DAA254}" destId="{93D693E0-8C55-46E3-8EBB-FF1E7267AE54}" srcOrd="0" destOrd="0" parTransId="{3171FF23-AA34-4912-8B32-C1F848DEB021}" sibTransId="{BC693D05-3AA9-49C4-BD90-83E8AC00F284}"/>
    <dgm:cxn modelId="{A7A42A72-2980-442C-85EC-3421EB3DA7AB}" type="presOf" srcId="{93D693E0-8C55-46E3-8EBB-FF1E7267AE54}" destId="{731E0912-98A6-4410-A247-988968125B3C}" srcOrd="0" destOrd="0" presId="urn:microsoft.com/office/officeart/2005/8/layout/chevron2"/>
    <dgm:cxn modelId="{4D2C0D62-6FC6-4CF8-81E0-6095E3080E68}" type="presOf" srcId="{D1C6468C-A15B-416F-9A5D-289550890D43}" destId="{BA371391-FABB-4473-81F8-4BE5C69E7B0E}" srcOrd="0" destOrd="0" presId="urn:microsoft.com/office/officeart/2005/8/layout/chevron2"/>
    <dgm:cxn modelId="{DAD3CEC5-361D-4F58-A368-6EAE3852037D}" srcId="{93D693E0-8C55-46E3-8EBB-FF1E7267AE54}" destId="{D1C6468C-A15B-416F-9A5D-289550890D43}" srcOrd="0" destOrd="0" parTransId="{E1EF3443-D5AC-4AD8-A4FA-F21D047FBF18}" sibTransId="{29646DAA-5B55-4345-B204-0CDE343D2A68}"/>
    <dgm:cxn modelId="{9A47A37F-8D3A-4CCF-9645-7B5BDEE1E535}" type="presOf" srcId="{A7C1805E-045A-4E6C-B3EA-D86620DAA254}" destId="{43D055C0-591D-4A43-A0B6-C04E7F4C4053}" srcOrd="0" destOrd="0" presId="urn:microsoft.com/office/officeart/2005/8/layout/chevron2"/>
    <dgm:cxn modelId="{FAB78672-33E9-40EC-A5AF-E22D16EE50BD}" type="presParOf" srcId="{43D055C0-591D-4A43-A0B6-C04E7F4C4053}" destId="{E40D531B-0446-4093-AF00-F10F780C8EC9}" srcOrd="0" destOrd="0" presId="urn:microsoft.com/office/officeart/2005/8/layout/chevron2"/>
    <dgm:cxn modelId="{605F5A47-3468-46C0-BCDB-447DA7BA6BC2}" type="presParOf" srcId="{E40D531B-0446-4093-AF00-F10F780C8EC9}" destId="{731E0912-98A6-4410-A247-988968125B3C}" srcOrd="0" destOrd="0" presId="urn:microsoft.com/office/officeart/2005/8/layout/chevron2"/>
    <dgm:cxn modelId="{9CEE3D66-4230-4449-82E2-74BD264ADFA7}" type="presParOf" srcId="{E40D531B-0446-4093-AF00-F10F780C8EC9}" destId="{BA371391-FABB-4473-81F8-4BE5C69E7B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E0912-98A6-4410-A247-988968125B3C}">
      <dsp:nvSpPr>
        <dsp:cNvPr id="0" name=""/>
        <dsp:cNvSpPr/>
      </dsp:nvSpPr>
      <dsp:spPr>
        <a:xfrm rot="5400000">
          <a:off x="-265680" y="265680"/>
          <a:ext cx="1771202" cy="1239841"/>
        </a:xfrm>
        <a:prstGeom prst="chevron">
          <a:avLst/>
        </a:prstGeom>
        <a:solidFill>
          <a:srgbClr val="CA4343"/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1</a:t>
          </a:r>
          <a:endParaRPr lang="ru-RU" sz="3400" kern="1200" dirty="0"/>
        </a:p>
      </dsp:txBody>
      <dsp:txXfrm rot="-5400000">
        <a:off x="1" y="619921"/>
        <a:ext cx="1239841" cy="531361"/>
      </dsp:txXfrm>
    </dsp:sp>
    <dsp:sp modelId="{BA371391-FABB-4473-81F8-4BE5C69E7B0E}">
      <dsp:nvSpPr>
        <dsp:cNvPr id="0" name=""/>
        <dsp:cNvSpPr/>
      </dsp:nvSpPr>
      <dsp:spPr>
        <a:xfrm rot="5400000">
          <a:off x="4349858" y="-3142438"/>
          <a:ext cx="1151281" cy="74361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Данные хранятся на защищенном сервере, при входе в сервис осуществляется двухфакторная аутентификация с использованием электронной подписи</a:t>
          </a:r>
          <a:endParaRPr lang="ru-RU" sz="1800" kern="1200" dirty="0"/>
        </a:p>
      </dsp:txBody>
      <dsp:txXfrm rot="-5400000">
        <a:off x="1207420" y="56201"/>
        <a:ext cx="7379957" cy="10388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E0912-98A6-4410-A247-988968125B3C}">
      <dsp:nvSpPr>
        <dsp:cNvPr id="0" name=""/>
        <dsp:cNvSpPr/>
      </dsp:nvSpPr>
      <dsp:spPr>
        <a:xfrm rot="5400000">
          <a:off x="-265680" y="265680"/>
          <a:ext cx="1771202" cy="1239841"/>
        </a:xfrm>
        <a:prstGeom prst="chevron">
          <a:avLst/>
        </a:prstGeom>
        <a:solidFill>
          <a:srgbClr val="CA4343"/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9</a:t>
          </a:r>
          <a:endParaRPr lang="ru-RU" sz="3400" kern="1200" dirty="0"/>
        </a:p>
      </dsp:txBody>
      <dsp:txXfrm rot="-5400000">
        <a:off x="1" y="619921"/>
        <a:ext cx="1239841" cy="531361"/>
      </dsp:txXfrm>
    </dsp:sp>
    <dsp:sp modelId="{BA371391-FABB-4473-81F8-4BE5C69E7B0E}">
      <dsp:nvSpPr>
        <dsp:cNvPr id="0" name=""/>
        <dsp:cNvSpPr/>
      </dsp:nvSpPr>
      <dsp:spPr>
        <a:xfrm rot="5400000">
          <a:off x="4345636" y="-3138179"/>
          <a:ext cx="1151281" cy="7427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Список подведомственных учреждений</a:t>
          </a:r>
          <a:endParaRPr lang="ru-RU" sz="2000" kern="1200" dirty="0"/>
        </a:p>
      </dsp:txBody>
      <dsp:txXfrm rot="-5400000">
        <a:off x="1207457" y="56201"/>
        <a:ext cx="7371439" cy="10388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E0912-98A6-4410-A247-988968125B3C}">
      <dsp:nvSpPr>
        <dsp:cNvPr id="0" name=""/>
        <dsp:cNvSpPr/>
      </dsp:nvSpPr>
      <dsp:spPr>
        <a:xfrm rot="5400000">
          <a:off x="-265680" y="265680"/>
          <a:ext cx="1771202" cy="1239841"/>
        </a:xfrm>
        <a:prstGeom prst="chevron">
          <a:avLst/>
        </a:prstGeom>
        <a:solidFill>
          <a:srgbClr val="CA4343"/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10</a:t>
          </a:r>
          <a:endParaRPr lang="ru-RU" sz="3400" kern="1200" dirty="0"/>
        </a:p>
      </dsp:txBody>
      <dsp:txXfrm rot="-5400000">
        <a:off x="1" y="619921"/>
        <a:ext cx="1239841" cy="531361"/>
      </dsp:txXfrm>
    </dsp:sp>
    <dsp:sp modelId="{BA371391-FABB-4473-81F8-4BE5C69E7B0E}">
      <dsp:nvSpPr>
        <dsp:cNvPr id="0" name=""/>
        <dsp:cNvSpPr/>
      </dsp:nvSpPr>
      <dsp:spPr>
        <a:xfrm rot="5400000">
          <a:off x="4345636" y="-3138179"/>
          <a:ext cx="1151281" cy="7427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Формирование отчетов</a:t>
          </a:r>
          <a:endParaRPr lang="ru-RU" sz="2000" kern="1200" dirty="0"/>
        </a:p>
      </dsp:txBody>
      <dsp:txXfrm rot="-5400000">
        <a:off x="1207457" y="56201"/>
        <a:ext cx="7371439" cy="10388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E0912-98A6-4410-A247-988968125B3C}">
      <dsp:nvSpPr>
        <dsp:cNvPr id="0" name=""/>
        <dsp:cNvSpPr/>
      </dsp:nvSpPr>
      <dsp:spPr>
        <a:xfrm rot="5400000">
          <a:off x="-265680" y="265680"/>
          <a:ext cx="1771202" cy="1239841"/>
        </a:xfrm>
        <a:prstGeom prst="chevron">
          <a:avLst/>
        </a:prstGeom>
        <a:solidFill>
          <a:srgbClr val="CA4343"/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11</a:t>
          </a:r>
          <a:endParaRPr lang="ru-RU" sz="3400" kern="1200" dirty="0"/>
        </a:p>
      </dsp:txBody>
      <dsp:txXfrm rot="-5400000">
        <a:off x="1" y="619921"/>
        <a:ext cx="1239841" cy="531361"/>
      </dsp:txXfrm>
    </dsp:sp>
    <dsp:sp modelId="{BA371391-FABB-4473-81F8-4BE5C69E7B0E}">
      <dsp:nvSpPr>
        <dsp:cNvPr id="0" name=""/>
        <dsp:cNvSpPr/>
      </dsp:nvSpPr>
      <dsp:spPr>
        <a:xfrm rot="5400000">
          <a:off x="4345636" y="-3138179"/>
          <a:ext cx="1151281" cy="7427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Проверка подведомственного учреждения</a:t>
          </a:r>
          <a:endParaRPr lang="ru-RU" sz="2000" kern="1200" dirty="0"/>
        </a:p>
      </dsp:txBody>
      <dsp:txXfrm rot="-5400000">
        <a:off x="1207457" y="56201"/>
        <a:ext cx="7371439" cy="10388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E0912-98A6-4410-A247-988968125B3C}">
      <dsp:nvSpPr>
        <dsp:cNvPr id="0" name=""/>
        <dsp:cNvSpPr/>
      </dsp:nvSpPr>
      <dsp:spPr>
        <a:xfrm rot="5400000">
          <a:off x="-265680" y="265680"/>
          <a:ext cx="1771202" cy="1239841"/>
        </a:xfrm>
        <a:prstGeom prst="chevron">
          <a:avLst/>
        </a:prstGeom>
        <a:solidFill>
          <a:srgbClr val="CA4343"/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</a:t>
          </a:r>
          <a:endParaRPr lang="ru-RU" sz="3400" kern="1200" dirty="0"/>
        </a:p>
      </dsp:txBody>
      <dsp:txXfrm rot="-5400000">
        <a:off x="1" y="619921"/>
        <a:ext cx="1239841" cy="531361"/>
      </dsp:txXfrm>
    </dsp:sp>
    <dsp:sp modelId="{BA371391-FABB-4473-81F8-4BE5C69E7B0E}">
      <dsp:nvSpPr>
        <dsp:cNvPr id="0" name=""/>
        <dsp:cNvSpPr/>
      </dsp:nvSpPr>
      <dsp:spPr>
        <a:xfrm rot="5400000">
          <a:off x="4345636" y="-3138179"/>
          <a:ext cx="1151281" cy="7427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Вам не нужно быть высококвалифицированным специалистом в области информационной безопасности</a:t>
          </a:r>
          <a:endParaRPr lang="ru-RU" sz="2400" kern="1200" dirty="0"/>
        </a:p>
      </dsp:txBody>
      <dsp:txXfrm rot="-5400000">
        <a:off x="1207457" y="56201"/>
        <a:ext cx="7371439" cy="1038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E0912-98A6-4410-A247-988968125B3C}">
      <dsp:nvSpPr>
        <dsp:cNvPr id="0" name=""/>
        <dsp:cNvSpPr/>
      </dsp:nvSpPr>
      <dsp:spPr>
        <a:xfrm rot="5400000">
          <a:off x="-265680" y="265680"/>
          <a:ext cx="1771202" cy="1239841"/>
        </a:xfrm>
        <a:prstGeom prst="chevron">
          <a:avLst/>
        </a:prstGeom>
        <a:solidFill>
          <a:srgbClr val="CA4343"/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 rot="-5400000">
        <a:off x="1" y="619921"/>
        <a:ext cx="1239841" cy="531361"/>
      </dsp:txXfrm>
    </dsp:sp>
    <dsp:sp modelId="{BA371391-FABB-4473-81F8-4BE5C69E7B0E}">
      <dsp:nvSpPr>
        <dsp:cNvPr id="0" name=""/>
        <dsp:cNvSpPr/>
      </dsp:nvSpPr>
      <dsp:spPr>
        <a:xfrm rot="5400000">
          <a:off x="4319862" y="-3138179"/>
          <a:ext cx="1151281" cy="7427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Заполнение данных в онлайн-формах</a:t>
          </a:r>
          <a:endParaRPr lang="ru-RU" sz="2000" kern="1200" dirty="0"/>
        </a:p>
      </dsp:txBody>
      <dsp:txXfrm rot="-5400000">
        <a:off x="1181683" y="56201"/>
        <a:ext cx="7371439" cy="1038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E0912-98A6-4410-A247-988968125B3C}">
      <dsp:nvSpPr>
        <dsp:cNvPr id="0" name=""/>
        <dsp:cNvSpPr/>
      </dsp:nvSpPr>
      <dsp:spPr>
        <a:xfrm rot="5400000">
          <a:off x="-265680" y="265680"/>
          <a:ext cx="1771202" cy="1239841"/>
        </a:xfrm>
        <a:prstGeom prst="chevron">
          <a:avLst/>
        </a:prstGeom>
        <a:solidFill>
          <a:srgbClr val="CA4343"/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</a:t>
          </a:r>
          <a:endParaRPr lang="ru-RU" sz="3400" kern="1200" dirty="0"/>
        </a:p>
      </dsp:txBody>
      <dsp:txXfrm rot="-5400000">
        <a:off x="1" y="619921"/>
        <a:ext cx="1239841" cy="531361"/>
      </dsp:txXfrm>
    </dsp:sp>
    <dsp:sp modelId="{BA371391-FABB-4473-81F8-4BE5C69E7B0E}">
      <dsp:nvSpPr>
        <dsp:cNvPr id="0" name=""/>
        <dsp:cNvSpPr/>
      </dsp:nvSpPr>
      <dsp:spPr>
        <a:xfrm rot="5400000">
          <a:off x="4345636" y="-3138179"/>
          <a:ext cx="1151281" cy="7427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Автоматическое склонение по падежным формам</a:t>
          </a:r>
          <a:endParaRPr lang="ru-RU" sz="2000" kern="1200" dirty="0"/>
        </a:p>
      </dsp:txBody>
      <dsp:txXfrm rot="-5400000">
        <a:off x="1207457" y="56201"/>
        <a:ext cx="7371439" cy="1038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E0912-98A6-4410-A247-988968125B3C}">
      <dsp:nvSpPr>
        <dsp:cNvPr id="0" name=""/>
        <dsp:cNvSpPr/>
      </dsp:nvSpPr>
      <dsp:spPr>
        <a:xfrm rot="5400000">
          <a:off x="-265680" y="265680"/>
          <a:ext cx="1771202" cy="1239841"/>
        </a:xfrm>
        <a:prstGeom prst="chevron">
          <a:avLst/>
        </a:prstGeom>
        <a:solidFill>
          <a:srgbClr val="CA4343"/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4</a:t>
          </a:r>
          <a:endParaRPr lang="ru-RU" sz="3400" kern="1200" dirty="0"/>
        </a:p>
      </dsp:txBody>
      <dsp:txXfrm rot="-5400000">
        <a:off x="1" y="619921"/>
        <a:ext cx="1239841" cy="531361"/>
      </dsp:txXfrm>
    </dsp:sp>
    <dsp:sp modelId="{BA371391-FABB-4473-81F8-4BE5C69E7B0E}">
      <dsp:nvSpPr>
        <dsp:cNvPr id="0" name=""/>
        <dsp:cNvSpPr/>
      </dsp:nvSpPr>
      <dsp:spPr>
        <a:xfrm rot="5400000">
          <a:off x="4345636" y="-3138179"/>
          <a:ext cx="1151281" cy="7427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Проверка наполненности форм</a:t>
          </a:r>
          <a:endParaRPr lang="ru-RU" sz="2400" kern="1200" dirty="0"/>
        </a:p>
      </dsp:txBody>
      <dsp:txXfrm rot="-5400000">
        <a:off x="1207457" y="56201"/>
        <a:ext cx="7371439" cy="10388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E0912-98A6-4410-A247-988968125B3C}">
      <dsp:nvSpPr>
        <dsp:cNvPr id="0" name=""/>
        <dsp:cNvSpPr/>
      </dsp:nvSpPr>
      <dsp:spPr>
        <a:xfrm rot="5400000">
          <a:off x="-265680" y="265680"/>
          <a:ext cx="1771202" cy="1239841"/>
        </a:xfrm>
        <a:prstGeom prst="chevron">
          <a:avLst/>
        </a:prstGeom>
        <a:solidFill>
          <a:srgbClr val="CA4343"/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5</a:t>
          </a:r>
          <a:endParaRPr lang="ru-RU" sz="3400" kern="1200" dirty="0"/>
        </a:p>
      </dsp:txBody>
      <dsp:txXfrm rot="-5400000">
        <a:off x="1" y="619921"/>
        <a:ext cx="1239841" cy="531361"/>
      </dsp:txXfrm>
    </dsp:sp>
    <dsp:sp modelId="{BA371391-FABB-4473-81F8-4BE5C69E7B0E}">
      <dsp:nvSpPr>
        <dsp:cNvPr id="0" name=""/>
        <dsp:cNvSpPr/>
      </dsp:nvSpPr>
      <dsp:spPr>
        <a:xfrm rot="5400000">
          <a:off x="4345636" y="-3138179"/>
          <a:ext cx="1151281" cy="7427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Уведомление пользователей об изменениях</a:t>
          </a:r>
          <a:endParaRPr lang="ru-RU" sz="2000" kern="1200" dirty="0"/>
        </a:p>
      </dsp:txBody>
      <dsp:txXfrm rot="-5400000">
        <a:off x="1207457" y="56201"/>
        <a:ext cx="7371439" cy="10388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E0912-98A6-4410-A247-988968125B3C}">
      <dsp:nvSpPr>
        <dsp:cNvPr id="0" name=""/>
        <dsp:cNvSpPr/>
      </dsp:nvSpPr>
      <dsp:spPr>
        <a:xfrm rot="5400000">
          <a:off x="-265680" y="265680"/>
          <a:ext cx="1771202" cy="1239841"/>
        </a:xfrm>
        <a:prstGeom prst="chevron">
          <a:avLst/>
        </a:prstGeom>
        <a:solidFill>
          <a:srgbClr val="CA4343"/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6</a:t>
          </a:r>
          <a:endParaRPr lang="ru-RU" sz="3400" kern="1200" dirty="0"/>
        </a:p>
      </dsp:txBody>
      <dsp:txXfrm rot="-5400000">
        <a:off x="1" y="619921"/>
        <a:ext cx="1239841" cy="531361"/>
      </dsp:txXfrm>
    </dsp:sp>
    <dsp:sp modelId="{BA371391-FABB-4473-81F8-4BE5C69E7B0E}">
      <dsp:nvSpPr>
        <dsp:cNvPr id="0" name=""/>
        <dsp:cNvSpPr/>
      </dsp:nvSpPr>
      <dsp:spPr>
        <a:xfrm rot="5400000">
          <a:off x="4345636" y="-3138179"/>
          <a:ext cx="1151281" cy="7427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Автоматизированное формирование рекомендаций по технической защите рабочих мест</a:t>
          </a:r>
          <a:endParaRPr lang="ru-RU" sz="2000" kern="1200" dirty="0"/>
        </a:p>
      </dsp:txBody>
      <dsp:txXfrm rot="-5400000">
        <a:off x="1207457" y="56201"/>
        <a:ext cx="7371439" cy="10388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E0912-98A6-4410-A247-988968125B3C}">
      <dsp:nvSpPr>
        <dsp:cNvPr id="0" name=""/>
        <dsp:cNvSpPr/>
      </dsp:nvSpPr>
      <dsp:spPr>
        <a:xfrm rot="5400000">
          <a:off x="-265680" y="265680"/>
          <a:ext cx="1771202" cy="1239841"/>
        </a:xfrm>
        <a:prstGeom prst="chevron">
          <a:avLst/>
        </a:prstGeom>
        <a:solidFill>
          <a:srgbClr val="CA4343"/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7</a:t>
          </a:r>
          <a:endParaRPr lang="ru-RU" sz="3400" kern="1200" dirty="0"/>
        </a:p>
      </dsp:txBody>
      <dsp:txXfrm rot="-5400000">
        <a:off x="1" y="619921"/>
        <a:ext cx="1239841" cy="531361"/>
      </dsp:txXfrm>
    </dsp:sp>
    <dsp:sp modelId="{BA371391-FABB-4473-81F8-4BE5C69E7B0E}">
      <dsp:nvSpPr>
        <dsp:cNvPr id="0" name=""/>
        <dsp:cNvSpPr/>
      </dsp:nvSpPr>
      <dsp:spPr>
        <a:xfrm rot="5400000">
          <a:off x="4345636" y="-3138179"/>
          <a:ext cx="1151281" cy="7427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Варианты технического решения</a:t>
          </a:r>
          <a:endParaRPr lang="ru-RU" sz="2000" kern="1200" dirty="0"/>
        </a:p>
      </dsp:txBody>
      <dsp:txXfrm rot="-5400000">
        <a:off x="1207457" y="56201"/>
        <a:ext cx="7371439" cy="10388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E0912-98A6-4410-A247-988968125B3C}">
      <dsp:nvSpPr>
        <dsp:cNvPr id="0" name=""/>
        <dsp:cNvSpPr/>
      </dsp:nvSpPr>
      <dsp:spPr>
        <a:xfrm rot="5400000">
          <a:off x="-265680" y="265680"/>
          <a:ext cx="1771202" cy="1239841"/>
        </a:xfrm>
        <a:prstGeom prst="chevron">
          <a:avLst/>
        </a:prstGeom>
        <a:solidFill>
          <a:srgbClr val="CA4343"/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8</a:t>
          </a:r>
          <a:endParaRPr lang="ru-RU" sz="3400" kern="1200" dirty="0"/>
        </a:p>
      </dsp:txBody>
      <dsp:txXfrm rot="-5400000">
        <a:off x="1" y="619921"/>
        <a:ext cx="1239841" cy="531361"/>
      </dsp:txXfrm>
    </dsp:sp>
    <dsp:sp modelId="{BA371391-FABB-4473-81F8-4BE5C69E7B0E}">
      <dsp:nvSpPr>
        <dsp:cNvPr id="0" name=""/>
        <dsp:cNvSpPr/>
      </dsp:nvSpPr>
      <dsp:spPr>
        <a:xfrm rot="5400000">
          <a:off x="4345636" y="-3138179"/>
          <a:ext cx="1151281" cy="7427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4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/>
            <a:t>Обеспечение контроля процесса работы ответственного по защите информации в подведомственных учреждениях/филиалах </a:t>
          </a:r>
          <a:endParaRPr lang="ru-RU" sz="2000" kern="1200" dirty="0"/>
        </a:p>
      </dsp:txBody>
      <dsp:txXfrm rot="-5400000">
        <a:off x="1207457" y="56201"/>
        <a:ext cx="7371439" cy="1038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D87B7-F467-4044-9169-6B0E2F941F5A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84CEE-778E-48C4-824A-E2C70A3CB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7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6045-C891-40F2-A67D-1EC066717312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271-F68A-4AB8-93DE-5124494A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0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6045-C891-40F2-A67D-1EC066717312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271-F68A-4AB8-93DE-5124494A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0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6045-C891-40F2-A67D-1EC066717312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271-F68A-4AB8-93DE-5124494A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6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6045-C891-40F2-A67D-1EC066717312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271-F68A-4AB8-93DE-5124494A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0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6045-C891-40F2-A67D-1EC066717312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271-F68A-4AB8-93DE-5124494A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2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6045-C891-40F2-A67D-1EC066717312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271-F68A-4AB8-93DE-5124494A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0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6045-C891-40F2-A67D-1EC066717312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271-F68A-4AB8-93DE-5124494A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4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6045-C891-40F2-A67D-1EC066717312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271-F68A-4AB8-93DE-5124494A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7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6045-C891-40F2-A67D-1EC066717312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271-F68A-4AB8-93DE-5124494A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3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6045-C891-40F2-A67D-1EC066717312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271-F68A-4AB8-93DE-5124494A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2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6045-C891-40F2-A67D-1EC066717312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F271-F68A-4AB8-93DE-5124494A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96045-C891-40F2-A67D-1EC066717312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F271-F68A-4AB8-93DE-5124494A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0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safe-doc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hyperlink" Target="mailto:support@safe-doc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Новый подход к разработке ОРД по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Пдн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и ГИС. Переход к электронному документообороту</a:t>
            </a:r>
            <a:endParaRPr lang="ru-RU" sz="2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08" y="6179610"/>
            <a:ext cx="470532" cy="5807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08" y="6167886"/>
            <a:ext cx="498044" cy="5807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75" y="6168038"/>
            <a:ext cx="469211" cy="5807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93" y="6160171"/>
            <a:ext cx="469458" cy="5767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50"/>
            <a:ext cx="9144001" cy="528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Заполнение данных в онлайн-сервисе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3179655"/>
              </p:ext>
            </p:extLst>
          </p:nvPr>
        </p:nvGraphicFramePr>
        <p:xfrm>
          <a:off x="284365" y="799926"/>
          <a:ext cx="8667482" cy="1771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Иван\Desktop\Омск\Для презентации\падежи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09" y="1966857"/>
            <a:ext cx="50958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Отображение готовности докумен</a:t>
            </a:r>
            <a:r>
              <a:rPr lang="ru-RU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т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ов</a:t>
            </a:r>
            <a:endParaRPr lang="ru-RU" sz="2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7122732"/>
              </p:ext>
            </p:extLst>
          </p:nvPr>
        </p:nvGraphicFramePr>
        <p:xfrm>
          <a:off x="242518" y="799926"/>
          <a:ext cx="8667482" cy="1771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Иван\Desktop\Омск\Для презентации\Состояние готовности документов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93" y="2015526"/>
            <a:ext cx="6260152" cy="47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Система уведомлений</a:t>
            </a:r>
            <a:endParaRPr lang="ru-RU" sz="2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39703238"/>
              </p:ext>
            </p:extLst>
          </p:nvPr>
        </p:nvGraphicFramePr>
        <p:xfrm>
          <a:off x="242518" y="799926"/>
          <a:ext cx="8667482" cy="1771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C:\Users\Иван\Desktop\Омск\Для презентации\Уведоле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" y="2641023"/>
            <a:ext cx="8402637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4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Формирование технического решения</a:t>
            </a:r>
            <a:endParaRPr lang="ru-RU" sz="2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97793109"/>
              </p:ext>
            </p:extLst>
          </p:nvPr>
        </p:nvGraphicFramePr>
        <p:xfrm>
          <a:off x="242518" y="799926"/>
          <a:ext cx="8667482" cy="1771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Иван\Desktop\Омск\Для презентации\Техрешение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0" y="2618895"/>
            <a:ext cx="8218323" cy="423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Техническое решение</a:t>
            </a:r>
            <a:endParaRPr lang="ru-RU" sz="2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36575832"/>
              </p:ext>
            </p:extLst>
          </p:nvPr>
        </p:nvGraphicFramePr>
        <p:xfrm>
          <a:off x="242518" y="799926"/>
          <a:ext cx="8667482" cy="1771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3" descr="C:\Users\Иван\Desktop\Омск\Для презентации\Техрешение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198049"/>
            <a:ext cx="6402387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Подведомственные учреждения</a:t>
            </a:r>
            <a:endParaRPr lang="ru-RU" sz="2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77206604"/>
              </p:ext>
            </p:extLst>
          </p:nvPr>
        </p:nvGraphicFramePr>
        <p:xfrm>
          <a:off x="242518" y="799926"/>
          <a:ext cx="8667482" cy="1771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 descr="C:\Users\Иван\Desktop\Омск\Для презентации\Статистика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2" y="2647455"/>
            <a:ext cx="8412163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Подведомственные учреждения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00943265"/>
              </p:ext>
            </p:extLst>
          </p:nvPr>
        </p:nvGraphicFramePr>
        <p:xfrm>
          <a:off x="242518" y="799926"/>
          <a:ext cx="8667482" cy="1771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 descr="C:\Users\Иван\Desktop\Омск\Для презентации\Статистик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5" y="2690937"/>
            <a:ext cx="8644591" cy="33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Подведомственные учреждения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87275977"/>
              </p:ext>
            </p:extLst>
          </p:nvPr>
        </p:nvGraphicFramePr>
        <p:xfrm>
          <a:off x="242518" y="799926"/>
          <a:ext cx="8667482" cy="1771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C:\Users\Иван\Desktop\Омск\Для презентации\Статистика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2600325"/>
            <a:ext cx="8431213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Подведомственные учреждения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94180787"/>
              </p:ext>
            </p:extLst>
          </p:nvPr>
        </p:nvGraphicFramePr>
        <p:xfrm>
          <a:off x="242518" y="799926"/>
          <a:ext cx="8667482" cy="1771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C:\Users\Иван\Desktop\Омск\Для презентации\Статистика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" y="2623456"/>
            <a:ext cx="841216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Выгода от использования сервиса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62" y="1016808"/>
            <a:ext cx="1313217" cy="16208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1778" y="2705073"/>
            <a:ext cx="5767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Защита персональных данных (ПД</a:t>
            </a:r>
            <a:r>
              <a:rPr lang="ru-RU" sz="1600" b="1" dirty="0" smtClean="0"/>
              <a:t>) – выполнение требований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600" b="1" dirty="0"/>
              <a:t>ФЗ-152 РФ «О персональных данных»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3706" y="4965415"/>
            <a:ext cx="1941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Разработка полного </a:t>
            </a:r>
          </a:p>
          <a:p>
            <a:pPr algn="ctr"/>
            <a:r>
              <a:rPr lang="ru-RU" sz="1400" dirty="0" smtClean="0"/>
              <a:t>комплекта документов по защите </a:t>
            </a:r>
            <a:r>
              <a:rPr lang="ru-RU" sz="1400" dirty="0" err="1" smtClean="0"/>
              <a:t>Пдн</a:t>
            </a:r>
            <a:endParaRPr lang="ru-RU" sz="1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959682" y="4902962"/>
            <a:ext cx="2416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Экспертная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поддержка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8906" y="4917915"/>
            <a:ext cx="15709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Постоянный мониторинг </a:t>
            </a:r>
            <a:endParaRPr lang="ru-RU" sz="1400" dirty="0" smtClean="0"/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изменений законодательства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617476" y="4870004"/>
            <a:ext cx="2074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О</a:t>
            </a:r>
            <a:r>
              <a:rPr lang="ru-RU" sz="1400" dirty="0" smtClean="0"/>
              <a:t>повещение </a:t>
            </a:r>
          </a:p>
          <a:p>
            <a:pPr algn="ctr"/>
            <a:r>
              <a:rPr lang="ru-RU" sz="1400" dirty="0" smtClean="0"/>
              <a:t>о </a:t>
            </a:r>
            <a:r>
              <a:rPr lang="ru-RU" sz="1400" dirty="0"/>
              <a:t>необходимости </a:t>
            </a:r>
            <a:endParaRPr lang="ru-RU" sz="1400" dirty="0" smtClean="0"/>
          </a:p>
          <a:p>
            <a:pPr algn="ctr"/>
            <a:r>
              <a:rPr lang="ru-RU" sz="1400" dirty="0" smtClean="0"/>
              <a:t>обновления </a:t>
            </a:r>
            <a:r>
              <a:rPr lang="ru-RU" sz="1400" dirty="0"/>
              <a:t>документов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41438" y="4871776"/>
            <a:ext cx="17162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Простота </a:t>
            </a:r>
            <a:endParaRPr lang="ru-RU" sz="1400" dirty="0" smtClean="0"/>
          </a:p>
          <a:p>
            <a:pPr algn="ctr"/>
            <a:r>
              <a:rPr lang="ru-RU" sz="1400" dirty="0" smtClean="0"/>
              <a:t>использования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сервиса</a:t>
            </a:r>
          </a:p>
          <a:p>
            <a:endParaRPr lang="ru-RU" sz="1400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4330948" y="35556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391929">
            <a:off x="769976" y="346505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710300">
            <a:off x="2592769" y="347978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662571">
            <a:off x="6222983" y="346505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8936444">
            <a:off x="7515360" y="33346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0606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Каждый год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мы тратим</a:t>
            </a:r>
            <a:endParaRPr lang="ru-RU" sz="32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701" y="1952221"/>
            <a:ext cx="4798717" cy="47559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Деньги</a:t>
            </a:r>
            <a:endParaRPr lang="ru-RU" sz="2800" b="1" dirty="0"/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3" y="220852"/>
            <a:ext cx="3501854" cy="8140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55983" y="1909013"/>
            <a:ext cx="4033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Время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2800" y="3810604"/>
            <a:ext cx="7518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Бумага</a:t>
            </a:r>
            <a:endParaRPr lang="ru-RU" sz="2800" b="1" dirty="0"/>
          </a:p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32" name="Picture 8" descr="https://encrypted-tbn0.gstatic.com/images?q=tbn:ANd9GcSWn1VFsMnBf24209Ay5eXuLH7bIYlS1-2BaGTiMvDTImzRDZn2m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r="22538"/>
          <a:stretch/>
        </p:blipFill>
        <p:spPr bwMode="auto">
          <a:xfrm>
            <a:off x="1680858" y="2478000"/>
            <a:ext cx="1764405" cy="200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ST_7uHEV-kRhjvHxKGVRxYHmE7o0NGr_ww8njYCHHRw1zoFwkK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49" y="4256880"/>
            <a:ext cx="18954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zeleo.ru/media/k2/items/cache/e4695529e9bbf8b60b6165d76397876b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10" y="2427813"/>
            <a:ext cx="1995827" cy="17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Защита государственных информационных систем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99" y="1012859"/>
            <a:ext cx="1319627" cy="16208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2250" y="27258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Защита </a:t>
            </a:r>
            <a:r>
              <a:rPr lang="ru-RU" sz="1600" dirty="0" smtClean="0"/>
              <a:t>государственных информационных  систем </a:t>
            </a:r>
            <a:r>
              <a:rPr lang="ru-RU" sz="1600" dirty="0"/>
              <a:t>(ГИС</a:t>
            </a:r>
            <a:r>
              <a:rPr lang="ru-RU" sz="1600" dirty="0" smtClean="0"/>
              <a:t>)</a:t>
            </a:r>
          </a:p>
          <a:p>
            <a:pPr algn="ctr"/>
            <a:r>
              <a:rPr lang="ru-RU" altLang="ru-RU" sz="1600" dirty="0">
                <a:latin typeface="Calibri" pitchFamily="34" charset="0"/>
              </a:rPr>
              <a:t>Приказ ФСТЭК России № 17 от 11.02.2013 г</a:t>
            </a:r>
            <a:r>
              <a:rPr lang="ru-RU" altLang="ru-RU" sz="1600" dirty="0">
                <a:solidFill>
                  <a:srgbClr val="96CCF5"/>
                </a:solidFill>
                <a:latin typeface="Calibri" pitchFamily="34" charset="0"/>
              </a:rPr>
              <a:t>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1257" y="3310610"/>
            <a:ext cx="85502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endParaRPr lang="ru-RU" dirty="0" smtClean="0"/>
          </a:p>
          <a:p>
            <a:pPr algn="just"/>
            <a:r>
              <a:rPr lang="ru-RU" dirty="0" smtClean="0"/>
              <a:t>ГИС  - это </a:t>
            </a:r>
            <a:r>
              <a:rPr lang="ru-RU" dirty="0"/>
              <a:t>федеральные и региональные информационные системы, созданные на основании федеральных законов и законов субъектов РФ, правовых актов государственных организаций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За защиту информационной </a:t>
            </a:r>
            <a:r>
              <a:rPr lang="ru-RU" dirty="0"/>
              <a:t>системы отвечает оператор, а сервис </a:t>
            </a:r>
            <a:r>
              <a:rPr lang="ru-RU" dirty="0" err="1"/>
              <a:t>Safe-Doc</a:t>
            </a:r>
            <a:r>
              <a:rPr lang="ru-RU" dirty="0"/>
              <a:t> помогает создать пакет необходимых </a:t>
            </a:r>
            <a:r>
              <a:rPr lang="ru-RU" dirty="0" smtClean="0"/>
              <a:t>документов, </a:t>
            </a:r>
            <a:r>
              <a:rPr lang="ru-RU" dirty="0"/>
              <a:t>упрощая работу специалистам по защите информации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Владельцами ГИС – являются государственные и муниципальные учреждения РФ.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7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Как выполнить требования закона?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77156397"/>
              </p:ext>
            </p:extLst>
          </p:nvPr>
        </p:nvGraphicFramePr>
        <p:xfrm>
          <a:off x="234000" y="799926"/>
          <a:ext cx="8676000" cy="1771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49" y="953484"/>
            <a:ext cx="1319627" cy="16208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19746" y="25992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Защита государственных информационных  систем (ГИС</a:t>
            </a:r>
            <a:r>
              <a:rPr lang="ru-RU" sz="1600" b="1" dirty="0" smtClean="0"/>
              <a:t>)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7203" y="4126522"/>
            <a:ext cx="1860182" cy="20867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Подключиться к </a:t>
            </a:r>
            <a:r>
              <a:rPr lang="en-US" dirty="0" smtClean="0"/>
              <a:t>SAFE-DOC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4194" y="4126522"/>
            <a:ext cx="1860182" cy="20867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Заполнить данные об информационной системе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09764" y="4126522"/>
            <a:ext cx="1860182" cy="20867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Выгрузить комплект документов 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2300951" y="49275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407606" y="49275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сервиса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49" y="953484"/>
            <a:ext cx="1319627" cy="16208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48494" y="258074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Защита государственных информационных  систем (ГИС)</a:t>
            </a:r>
          </a:p>
        </p:txBody>
      </p:sp>
      <p:sp>
        <p:nvSpPr>
          <p:cNvPr id="7" name="Стрелка вправо 6"/>
          <p:cNvSpPr/>
          <p:nvPr/>
        </p:nvSpPr>
        <p:spPr>
          <a:xfrm rot="7852476">
            <a:off x="778147" y="3755345"/>
            <a:ext cx="1497955" cy="52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3601947" y="3655720"/>
            <a:ext cx="1270230" cy="554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3213755">
            <a:off x="6129680" y="3660849"/>
            <a:ext cx="1497955" cy="528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6834" y="4812611"/>
            <a:ext cx="2870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        </a:t>
            </a:r>
            <a:r>
              <a:rPr lang="ru-RU" sz="1600" dirty="0" smtClean="0"/>
              <a:t>Предоставляется для</a:t>
            </a:r>
          </a:p>
          <a:p>
            <a:pPr algn="ctr"/>
            <a:r>
              <a:rPr lang="ru-RU" sz="1600" dirty="0" smtClean="0"/>
              <a:t> государственных учреждения </a:t>
            </a:r>
          </a:p>
          <a:p>
            <a:pPr algn="ctr"/>
            <a:r>
              <a:rPr lang="ru-RU" sz="1600" dirty="0" smtClean="0"/>
              <a:t>бесплатно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945309" y="4825612"/>
            <a:ext cx="304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        </a:t>
            </a:r>
            <a:r>
              <a:rPr lang="ru-RU" sz="1600" dirty="0" smtClean="0"/>
              <a:t>Возможность сформировать </a:t>
            </a:r>
          </a:p>
          <a:p>
            <a:pPr algn="ctr"/>
            <a:r>
              <a:rPr lang="ru-RU" sz="1600" dirty="0" smtClean="0"/>
              <a:t>комплект документов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593037" y="4806364"/>
            <a:ext cx="2038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        </a:t>
            </a:r>
            <a:r>
              <a:rPr lang="ru-RU" sz="1600" dirty="0" smtClean="0"/>
              <a:t>Снижение затрат </a:t>
            </a:r>
          </a:p>
          <a:p>
            <a:pPr algn="ctr"/>
            <a:r>
              <a:rPr lang="ru-RU" sz="1600" dirty="0" smtClean="0"/>
              <a:t>на выполнение </a:t>
            </a:r>
          </a:p>
          <a:p>
            <a:pPr algn="ctr"/>
            <a:r>
              <a:rPr lang="ru-RU" sz="1600" dirty="0" smtClean="0"/>
              <a:t>требования закона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994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юридически значимый документооборот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QTEhQUEBQUFRUVFBUVFBQXFBQUFBQVFBYWGBUVFBUYHCggGBolGxQUITEhJSkrLi4uFx8zODMsNygtLisBCgoKDg0OGxAQGy4mHyYsLCwsLC0sLCwsLCwsLCwsLC8sLCwsLCwsLCwsLCwsLCwsLCwsLCwsLCwsLCwsLCwsLP/AABEIAMEBBgMBIgACEQEDEQH/xAAbAAEAAgMBAQAAAAAAAAAAAAAABQYDBAcBAv/EAEcQAAIBAgMEBgYHBgQEBwAAAAECAAMRBCExBRJBUQYiYXGBkRMyUqGxwSNCYnKCktEUM7LC4fAHQ6LSFTRT8RYkY3ODk6P/xAAaAQEAAwEBAQAAAAAAAAAAAAAAAwQFAgEG/8QALxEAAgEDAwIEBAYDAAAAAAAAAAECAwQREiExQVEFEyIyFGFxgTNCobHB0SNS4f/aAAwDAQACEQMRAD8A7jERAEREAREQBERAEREAREQDwzXxGKCsq2uWvYdi6k+Y85sGQmIr9arUHC1Gn2sSB73YD8MrXNV04ZXPQ6hHLJNcUOII9/wmRKynQju4+UiV6NUABuh1bi6O6sx4s1jmSc5p7WwVahTZ6dcuFt9HVRX3rkCwYWIOeucjdSvBZkk0dqMW8JlmvF5H4EnfccAqCw0D9ctbwKSG6Q7VxN3XCqoCDN2IG8RYkJfLIe/lO3dRjSVSW2TyNNylhFpJnw1ZRqwHiJyWpiMRUY7+JqcerYXGfM/pNjB4A3zrVjf7YHwWVX4kuiLPwfdnUf2hPaXzE9FZfaHmJSsJshT/AJtYf/Kf0krT2Dl1cTiR3VFPxUzmPiMm8aSOdGMepYgw5z6lfGxqg9XE1fxrTf5CDhsWnq1aT9jI1L+BjLHxjSzKLItC6Mn7z2VmptXFU/3mH3hzpuGHk1mMYbpjRJ3agZDyZSp8jOoX1KXU98meMos0TXwmMSoL02DDsOnfNiW1JNZRE1gRET0CIiAIiIAiIgCIiAIiIAiY61ZVF2IUcyQB5mRdXpLhl/zL/dVm94E4lUjHlnqi3wiYiQa9KsPxZh2lG/SbuF2tRqZJUUnlex8jnOY1oS4aPXCS5RvxPJ7JTkxYqruIzHRVJ8heQ+Bokmip+qrVn+8chfxdj+CbnSBrYep2gD8zAfOe7PH0lQ8lpr5bx/mlGt6q8I/ckW0cm+JE9Jn3aO8QSqujPbUKrAk+4SXnzUQEEEXByI5gy1Uhrg49ziLw8kdsuqpLkG++wqL2qURQR+Wx/rK5iK7KmJCWO7WqFSwNiGsWHbqRrykkuwqlK64Z6Zp3JWnVVmFMnXcIN7a5SqdJsfihUekalLqWyWlug3AaxLMTymNdRqeUoSWMde5coKLnsQwqNZmbNiyi9gFG/u5gdlzlJPC4Y8/9KfISLpOWUEqVJqKSDzBW9uzq+8yxYFZSZekbGF2ex+t/pT5iSlDZdThUH/1Uv9sy4FZM0xlPI5b2KtWeOhGLhsQulSme9GH8LCeVK2JXVVP3XI9zKfjJi0+GEmnrgs5K6mnyiuYnbDDJ1I71y/OCf4ZC4+urg5A9mo8ARc+Use1KYIMqeLSxkCedy7TSS2PjZtapTqIcPe9wN0XIa59Xu+E6ouk5dszHNRqelVN/cV2ZdOqFzN/EecvCdIEG76TdUsobdLgHMdvl4TVsa0KcXqfJWuYOUtkTUTTp7QQ8beGXmMptgzUhUjP2vJTaa5PYiJ2eCIiAIiIAiIgHhMrG3uk4QmnQsz6FtVU8hzMy9MNs+iT0dM/SPx4qvE950HjylLwtKZ13dOL0QLVCipeqRtMHqtvVmZj2nTuHCbtHBDgvum3szCXzMsWEwgA0mXmU3jqWZTjBFa/4Zf6tpqYjZPZL36KYK2GB4TuVGpBZaIlXTKfgtrVqBtcug1RjmB9k8JcNlbVp113qZzHrKfWU9olZ21RVWAOROl9G7Aef6yETEPQqCpTNiPIjiGHESe3u5QeHwezoqazEvnSVCcNVtqAG/Kwb5T72W4LMR9Zab+YI/ljBYpcTR3l0dSrDipIsQZH9H69t0HVd+i33kN19wYS3UklXhNcPYrJehrsWGJ4J7NAhPDOV9JHvi6337eQA+U6oZyLblX6au3/qP57xA99pm+JP0RXzLln7mY7Zp974Kxk9gRK9gHLFd7UXPwA/iMseBmOy9In8CJLpIrA8JKrEHuUq/JkvMbmfRmKqcpJXllYIYrch9pPkZVcac5YtqVJWcQ2chjwaEFhG3szD79HEBbF3VaaC9r3O83cAAM5eNn4dShDKpG8ciARkAOPdITolsvepb5ZgHY9UWF93q62vw4GWumgAAAAA0A0E2bOg9pSW2CjcVMtpFT23gKdGvhjRRU32qK4QbobqErcDLWWnCnqL3D4SD6VDr4X/AN/4qbybwfqL3CTUYqNxNLsjibzCJmiIl0hEREAREQBPlp9TS2zV3KFZhqKbkd+6bTmTwsnqWXg5vtLG+mxDudC1l+6uS+6bOCF2EhaBkzs5tJ85KWW2zWSwsFu2dTGUmaYkDs+rpJyk9xJbVpT3KddPJlnjCLwTNWTWCsRO3MGtRCD4G2h/vhOY7Xq1VbUgAkW+qCOHaORPIjhOq7QfKcy6Ti1XL1XWx7GU5fy/mMxG/wDI8Gjbe3cnegO1fpNy/VqjIcnXh5XHgJOYtTSxRUZLiBvpyFamQSO49U9tzOb9HcSUq30KurW5FWs3ynV+kmCNWhen+8pkVafMsv1fFSR3kS/Ti6lFxXK3RDWSjUz3JPD1QyhhoRf+hmWQ2wMeKigjRxvr2H66+Zv+KTAmjQqqpBSKko6Xg9M4ptl7uftVWJ8z8yJ2ozhW3m63i/vZZS8R/L9y3ZcssT4YIKWWZpAn8RP+2SWCmljqwYpu6BUT8qk/zibWDbSYyLjz1LFg5LU9JDYNpK0WynieGVayMxM1sU2UzsZGY6rkYqSyyOlHLITalXWQNQyQx9W80EpFmVRqxAHibTqKyXuDo/R+huYakPsAnvbrH4yRnzTWwAGgFvKekz6iEdMUjHk8vJAdIutXw6+z6SoewKu6P9TCTmHWygcgPhILDj02Iapw/dp9ymbufF7D8MsAle39VSc/sST2SiexES2RCIiAIiIAkd0gS+Grgf8ASf3KZIzHVQMCDoQQe4zmazFo9Tw8nGaRkjhMRaaOJoGnUem2qMV8jrPpGnzbWGbHKLZgMYJPYTGCULD4i0k8PtHtnDyt0cSgpLDLwuIHOfNXFASpf8XtMVbbJM786o1jJF8MskltTaeolG2/Wve/Ehh3jI+60la+JLSv9IGtuX43Hw/rPKa3LEUlwa+xWLOzHMneJPazCd2oeqv3R8JxToxhSzopHWqMtuxd43vfnvD8s7comtYreTKV2+CrPTOHxJRfVqk1aPACoP3idgO8fzdks2HrBlDLoRccPPtmptvZ/pqZAydTvU29lxp8x4zS2Bj97I5bxN19iqP3iePrD8U7h/hraekuPqQS9cc9UThnCuki2Y9jN7mE7recW6X0LVKl+FSoPO9vgJH4h+Vlize7R94CrcJ3E+W6v8sm8G+cr+y890jTcPvq1P8AbJrDNnMaXJeZZcG0lKLyDwtWSNKtI2QzjlG9UqSG2pWym5VrZSv7SxFzApwwR+IbOfezau7WpsF3yGFluFub5WJ7c+4GazmfeC2E+JrUtyoFFO7vpewYBRbUE7rcuGcnpp6lg7njTudGobQG+KdQbjld4C+8CONjYZiYdt4wgCmhs9S4v7CfWc/AdplQx9SpTxiiq5fccMpAN929woGt+GpvLNszCs7tUq+sSN7kLerTXsHHmfCasLmdSOjr/BQlTUMS6G/srChEFhbIADko0Hz8ZviAJ7NCnBQioort5eREROzwREQBERAE8tPYgFC6f7JIYYhBkbLU7CPVbyy8JUkM7LiKKupVgCrCxB4gzmnSDo8+GYst2pE5NxXsb9eMyLy3aeuPBftqyxpZGKZkUmKLTZBHKZxbMaoTMgoc58u5Gk1cXiSqkkgWBzN90ZG17A2va3eQJ6lk8N16Z3WZQN1RcksFGXadfCQxVK7ekOaqLLfIX1Zu0aDPtkctV6gG91FOSrdnZzxKA6ntsLTaw2MVWCD1hfqLZhTsc3qtxYeyLgHUm27O4waDLr0F2YWrvWYZUxur962neLtcc7S/iaex6CJRQUvU3QRxvcXuTxM3Lzdt6SpwSMqrPXLIMrO2aBo1vSrlTqkBz7FUepUty5+POWKtXVRdmCjmSAPfIrHbXosrJZqtxYhVuPzGwnF0oShhvD6fUUs52RI4LEb6A6HMMOTDUfMcwQeM5n/iFhd2rVvo+4w8SvzBk7hMXVF0pEhgBcdUu1O3VZb5F19UniBzFppbS2MK7CoxqfRgljVV+txACtYnjnkNNZm17qNWml1Rao0/Lnl8Fewabqgct4f/AKP8iPObyNaRmBci6NmVvc8b7xvf4TeUyhLkvEth8RNxMZINGmQVJzg5JXEY3KRVV7meXJhhPUgYahsCToASfCaPQza7o9WsLHeyzPA6WHco8+2fO3HJpmmnrVOqMwLDVjn2ZeM3uivRt2VRopNydN63BPsgZb3xk8I7bcnMmkt+CxdHME1aoaz5sxNieA4t8h3Hvl2o0goAHCYsDhFpoFUcB7vlNmbdtb+XHflmZVqa38hERLREIiIAiIgCIiAIiIAny6Aggi4ORBzBHIz6iAVXanQ2mxLUG9G3s2uh8OHhIDEdGsUn+WH7UYH3GxnSLRaVKllTm88E8bicTkuJ2VjSR6Ok+nqtTa1+e8D7tJ94bopjahG+gW1/rIBmLE7rIwHgo56zq9onEbGC6nbupdihYToG4VgaqIzLu76q9SrY6j0rt1QRcdVVOcreD2OlFnpKu66tunjmDdbHLqnS/I9k65iq601LubKBcn++M5icPXxdepXo0wUY2tcA2GhzyPn4ZyveUoQSUeSS3qSk25cEr0T6RNTVMOyFmN/R52AABJS9uFjaWKq2KqZDdpjs1A7/ANLSF2H0Yf06V6oKFSSVuCXYggE2OWvjYS4s1hFPzHD1PCI6rgpelZNGnsumubjebizEk++R22ts0qCgIiuxNlUWyPM9gkJ0h6RO7PSogZX697Ad4468JpdDuj3pqrVMQxbdtfPLPRR2a6d3bIFLzXpgv7JFT0rVN/Y+qBxOIqioguy6WFqag6gsf77872Sjit4mnUG5UHrIeI9pfaU8xLHRoKoCoAoGgAsBMOOwCVRaot7eqdGU81YZqe6Tz8NzDZ7/AKEbuMvjY5PtLD+ixTLwbMfG/uPnMqTe6c4RqNSlvEurHdWoQARf6tS2Rz3cxbKaFBt4XHcRxBGoMzalOUHiRoQkpRTRlWfaifKLNxKdtZGGzGq2EwVG5TJWqcpNbA2C72qNYD6t9fvW/wC2skp05TeIo4lNRWWa9LYK1AqOoN7b4BYl7G+7md1RwJAuRxEuuz8EKYytewGQsABoAOAE+sJglpjLXiTqf6Tam3a2rprM+f2M6rV1bLgRES6QiIiAIiIAiIgCIiAIiIAiIgCIiAJo7V2mlBC9Q9w4t3CbVaoFBZjYAEk8gNZT9m1v2is1aqOqMkU5gLwy58e+Vbq48mPzZLSp638jZp7Pq4yz4olKWqUBkbcC57uEsOGwyooVAABoBIjaXSGnSGokd/4pyymb8RCLzjL7k/lTkuy7FuvNXaLdRgDY2y75X8P0kvrMO1NrdU58M5xVvHOOlI9hbSUtyrre9W4zD2Pfnl7/AHy59Ax9HUP2x8JSExweo9ha9jrxACk+OUu/QL93V++PhO7H8VEt17GWmIibhmkZ0h2QuJoPSbiLqfZYaGcgxL1KFUlxZhdHHs1BuqT2ggKQPtTuRlE/xK2Kr0vTLk3VRu0/5Z7wcu5uyUL2gpLWunJbtaul6X1IfYWKVkZqiXAGtyD+kxtiw1909W+R/vvkRQ2Uy0N8FxWLgFMt3czvmMvfLr0T6L3VXrerqq+0faPZ2THpW7nPES9VqRissdG9gmqRUqiyDQcX/pLuq20hVtpPqfQULeNGOEZVSo5vLEREnIxERAEREAREQBERAEREAREQBERAERPDAK503xu7SWmvrVTY/dGZ+Q85XKuK9FTCg2yz4W7Zs7crelxjcqYCjwzPvJ8pGpQ/aMTTojRjdzyRcznwJt42MwbmTrVsL6GlRShTy/qbOA6O1q9P9oDsh1pIGZC44lmBBueHD4mH3WRmFVH1zKi5B471LIqeZS4PBROuU6YAAAsAAAOQGgmptDZdKsPpFBPBhkw7jLs7FaVp5K8bl53OWJiaZNlq075ZFtxs/svZvIT5q9IiKVWg24R6oZCWDg+sbnwIyHqsOUmek2wvQ+v9JSY2ViOsp4A8jyI5Sn4vYrA3Q7wOWeTAH2uDC+fymbKkoy0zLsJKSyMFUPpU8rAADdsbgAaDWdQ6A/u6v3x8Jz/CYFadyLk8zwE6F0CX6Koft/BR+ss2jzWWCK59haIiJtGaJX+mlRf2ZlOrFAg5sHU/L3iTOMxS00Z3NlRSxPYBeUCrjq2KrK/ot70ZQimpA5kjecgXBte3FR3yneV1CGnqyehTcpauiNl9iOq0y9t0soJB03ja/vl5pUwoAGgAA7hpK/tnFsaQT0Fa7qDcKGVDwDEHXLgDJPYuPFamDmGWyuDqGAzlex0wk490v+ntZymsskYiJqFcREQBERAEREAREQBERAEREAREQBERAE8M9nhhg5xQRnq12UEk1H0BOrE2mXou64fFVDig1JqgVaRcWVhrkdAb38+ElNo4GthajVsP1qbHedPZJzJty1zm9hsfQxablQA31RvlMOMHSq5fPz4ZflPVDbj9SfVp7K2mDr4X/lz6Wl/0nOaj7D8O43HdJTZu2KdXIEq4FzTYbrjtt9YdouJqU68Z7PZlOUMbrg+ttYEVqNSmfrKbdjDNT52nL6DXGf8AZnXWM5Cp6zn7bZeMpeIxWYstWj5R8tlLv0BqfR1ByYHzFvlKTWGctXQfGIm+HO7v7m5cEBj1vVJFjwlazeKqJrhZgy7zwmeM4GptKh0g6YhWNLCD0lQ5XGYB7OZmzVrQprMmZ8KcpvCPnp7tK+5hkObENU7FB6oPec+5TM3RXDWF/AeEqLYd6gbfYCtUbeuWJcgKQVJtkNdOeekuexNo0lAQkg5DNWAbtDWsfOYVWr5tTU+P4L7hopaUT9cdUyv9Fqtq1ZOdmHgbfMSbrY2n6pdAeRYA+UqZxYo4oVAbqbhrcjrJ51YxuIyT2K9ODcJIvUTHRrBwGU3BFwZkm0nkqiIiegREQBERAEREAREQBERAEREAREQBERAPCJAbV6MpUO/SPo6nMeqe8cPCWCeSOpSjUWJI6jNxeUU5NqYjDELiULLwcZ++ZMbicLiFubK2oOhB59h7RY9stdSkGFmAIOoIuPKVzafRKm9zSO4eWqn5iZ1WzqRXoeV2LEasG/UsMrVTbOKosVpVvSJYgb1qm6Rx3mG9bsux75B11rperelVRnsSLI12I+pqMzyPdN6vhqmGrbtUWINweDDmDxEybapIxpVEAAO+Tb2sgD2WW+WmZlGc5+2XQuRUeYm/sHo8cSfSVWK0wckU2JPa3DhpnyIk70lxOHweFe6LZgbLu33nOe8xsetfO5zvILZe3jQQ2F7Am3cLyj7a23Uxgeqxc2YD0fWNJVAtewOha2ugtrrJKclpwluRypylPd7EvUxVXEUl3qr726ubEm4t8D2SUw9SnhaH/l1Z6ri1RyDdByHHxHbobSMwOIV0BRd0AAbgIbgLsSSNT2ZTfo4X0twrHtAABH4WF5WbedydxWMGHo8pZmqvf2V5knlyyyAl62fhgFUWHVsctAezs4d2Ur+B2c6Czekq53F39GVtpYEEebTJs7EY5arb9Mml1itxTZ7DQEo1iZxJZ3RHN52Rbai31lc2thcz2zWp9KMRvbtTDlBwZlqKD4kWEyYjajOPUHgb/KeKLRxTi48jo/tg0G3KnqH/AEnmOyXTD4hXXeRgw5gzmmJLE33SPAzc6NYpqddOtZWNmHA3099po2t44Yg+DitQTWpcnRYngM9m2UBERAEREAREQBERAEREAREQBERAEREAREQBPDPYgEdtjZKYhN1xnqrcVPPu7JzzaWznouaT25jPJhwI5TpG1NopQQvUNgNBxJ4Ads5djcU9ao1Z9ScuwaADuymV4gobf7F201fY9dLLYZ31HPskdsDo/WCF1QlU6pIBvcgdbd1OXLS8klJI7uWsn9kLi/Rg0L7huR6lr8fWzlCCctl+hanLSv7KrVwKud7NW9pDY37RoZtYWnXX1KiP2Nem3mAVPjaWTE7IxVU3qU0v7X0at4kHOZcL0UqWuzKp4DM+ZGk6+HqviJz58Mbs1MDtqrT/AHtCqB7SqKq+dMn4SZw3SKifWdV+/wDRnycAz4p7LrJ9W/apH/ebKuw9YMO9T85G4VIcxaI5aJcGwm0qRGTKe5gfnNXG7Qogdb+L+s+KqUm9ZKZ71UyLxmAw4z9DR/Iv6TmU2+f2PIU1kjNo7Tw3MDvcfqZCttEOwWiCcxdrGwHG0lzhFvanRT8NJL/Cb2E2BWqW6u4ObZW7hrPYU5S9qZO5Rit2WrozWZ8Ohc3OYvxIBsJLTW2fhBSpqgzCi1+fMzZn0dKLjBJ9jKk05NoRESQ5EREAREQBERAEREAREQBERAEREAREQBPDEQClf4i6Ue9/5ZU6v7vxT+IREwb38ZmnbfhmxQ4y9dDv+X/E0RO7D8U4u/YTwn1ETaM88iIhgw19JpiIlGp7iSPBvUtJkiJao+05fInsRJTk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66" y="862085"/>
            <a:ext cx="1286319" cy="1592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1048" y="2416916"/>
            <a:ext cx="1805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Электронный документооборот (ЭДО)</a:t>
            </a:r>
          </a:p>
          <a:p>
            <a:pPr algn="ctr"/>
            <a:endParaRPr lang="ru-RU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61257" y="3061235"/>
            <a:ext cx="85502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Согласно плану Правительства РФ о переходе к электронному документообороту к 2016 году</a:t>
            </a:r>
            <a:r>
              <a:rPr lang="en-US" sz="1600" dirty="0" smtClean="0"/>
              <a:t> </a:t>
            </a:r>
            <a:r>
              <a:rPr lang="ru-RU" sz="1600" dirty="0" smtClean="0"/>
              <a:t>планируется повсеместный переход от бумажного документооборота к электронному.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Это позволит: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использовать электронные документы как доказательства </a:t>
            </a:r>
            <a:r>
              <a:rPr lang="ru-RU" sz="1600" dirty="0" smtClean="0"/>
              <a:t>в суде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снизить издержки на </a:t>
            </a:r>
            <a:r>
              <a:rPr lang="ru-RU" sz="1600" dirty="0"/>
              <a:t>ведение бизнеса, связанных с </a:t>
            </a:r>
            <a:r>
              <a:rPr lang="ru-RU" sz="1600" dirty="0" smtClean="0"/>
              <a:t>предоставлением отчетности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у</a:t>
            </a:r>
            <a:r>
              <a:rPr lang="ru-RU" sz="1600" dirty="0" smtClean="0"/>
              <a:t>величить скорость обмена документами между организациями и органами приема отчетности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i="1" dirty="0" smtClean="0"/>
              <a:t>«</a:t>
            </a:r>
            <a:r>
              <a:rPr lang="ru-RU" sz="1600" i="1" dirty="0"/>
              <a:t>Я считаю, что все государственные структуры - и правоохранительные, и судебные структуры - вообще все подлежат переводу на электронный документооборот. Более того, и выпуск нормативных актов тоже в конечном счете </a:t>
            </a:r>
            <a:r>
              <a:rPr lang="ru-RU" sz="1600" i="1" dirty="0" smtClean="0"/>
              <a:t>должен </a:t>
            </a:r>
            <a:r>
              <a:rPr lang="ru-RU" sz="1600" i="1" dirty="0"/>
              <a:t>быть переведен на электронную форму</a:t>
            </a:r>
            <a:r>
              <a:rPr lang="ru-RU" sz="1600" i="1" dirty="0" smtClean="0"/>
              <a:t>».  </a:t>
            </a:r>
            <a:r>
              <a:rPr lang="ru-RU" sz="1600" b="1" i="1" dirty="0" smtClean="0"/>
              <a:t>Дмитрий </a:t>
            </a:r>
            <a:r>
              <a:rPr lang="ru-RU" sz="1600" b="1" i="1" dirty="0"/>
              <a:t>Медведев </a:t>
            </a:r>
            <a:endParaRPr lang="ru-RU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6935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QTEhQUEBQUFRUVFBUVFBQXFBQUFBQVFBYWGBUVFBUYHCggGBolGxQUITEhJSkrLi4uFx8zODMsNygtLisBCgoKDg0OGxAQGy4mHyYsLCwsLC0sLCwsLCwsLCwsLC8sLCwsLCwsLCwsLCwsLCwsLCwsLCwsLCwsLCwsLCwsLP/AABEIAMEBBgMBIgACEQEDEQH/xAAbAAEAAgMBAQAAAAAAAAAAAAAABQYDBAcBAv/EAEcQAAIBAgMEBgYHBgQEBwAAAAECAAMRBCExBRJBUQYiYXGBkRMyUqGxwSNCYnKCktEUM7LC4fAHQ6LSFTRT8RYkY3ODk6P/xAAaAQEAAwEBAQAAAAAAAAAAAAAAAwQFAgEG/8QALxEAAgEDAwIEBAYDAAAAAAAAAAECAwQREiExQVEFEyIyFGFxgTNCobHB0SNS4f/aAAwDAQACEQMRAD8A7jERAEREAREQBERAEREAREQDwzXxGKCsq2uWvYdi6k+Y85sGQmIr9arUHC1Gn2sSB73YD8MrXNV04ZXPQ6hHLJNcUOII9/wmRKynQju4+UiV6NUABuh1bi6O6sx4s1jmSc5p7WwVahTZ6dcuFt9HVRX3rkCwYWIOeucjdSvBZkk0dqMW8JlmvF5H4EnfccAqCw0D9ctbwKSG6Q7VxN3XCqoCDN2IG8RYkJfLIe/lO3dRjSVSW2TyNNylhFpJnw1ZRqwHiJyWpiMRUY7+JqcerYXGfM/pNjB4A3zrVjf7YHwWVX4kuiLPwfdnUf2hPaXzE9FZfaHmJSsJshT/AJtYf/Kf0krT2Dl1cTiR3VFPxUzmPiMm8aSOdGMepYgw5z6lfGxqg9XE1fxrTf5CDhsWnq1aT9jI1L+BjLHxjSzKLItC6Mn7z2VmptXFU/3mH3hzpuGHk1mMYbpjRJ3agZDyZSp8jOoX1KXU98meMos0TXwmMSoL02DDsOnfNiW1JNZRE1gRET0CIiAIiIAiIgCIiAIiIAiY61ZVF2IUcyQB5mRdXpLhl/zL/dVm94E4lUjHlnqi3wiYiQa9KsPxZh2lG/SbuF2tRqZJUUnlex8jnOY1oS4aPXCS5RvxPJ7JTkxYqruIzHRVJ8heQ+Bokmip+qrVn+8chfxdj+CbnSBrYep2gD8zAfOe7PH0lQ8lpr5bx/mlGt6q8I/ckW0cm+JE9Jn3aO8QSqujPbUKrAk+4SXnzUQEEEXByI5gy1Uhrg49ziLw8kdsuqpLkG++wqL2qURQR+Wx/rK5iK7KmJCWO7WqFSwNiGsWHbqRrykkuwqlK64Z6Zp3JWnVVmFMnXcIN7a5SqdJsfihUekalLqWyWlug3AaxLMTymNdRqeUoSWMde5coKLnsQwqNZmbNiyi9gFG/u5gdlzlJPC4Y8/9KfISLpOWUEqVJqKSDzBW9uzq+8yxYFZSZekbGF2ex+t/pT5iSlDZdThUH/1Uv9sy4FZM0xlPI5b2KtWeOhGLhsQulSme9GH8LCeVK2JXVVP3XI9zKfjJi0+GEmnrgs5K6mnyiuYnbDDJ1I71y/OCf4ZC4+urg5A9mo8ARc+Use1KYIMqeLSxkCedy7TSS2PjZtapTqIcPe9wN0XIa59Xu+E6ouk5dszHNRqelVN/cV2ZdOqFzN/EecvCdIEG76TdUsobdLgHMdvl4TVsa0KcXqfJWuYOUtkTUTTp7QQ8beGXmMptgzUhUjP2vJTaa5PYiJ2eCIiAIiIAiIgHhMrG3uk4QmnQsz6FtVU8hzMy9MNs+iT0dM/SPx4qvE950HjylLwtKZ13dOL0QLVCipeqRtMHqtvVmZj2nTuHCbtHBDgvum3szCXzMsWEwgA0mXmU3jqWZTjBFa/4Zf6tpqYjZPZL36KYK2GB4TuVGpBZaIlXTKfgtrVqBtcug1RjmB9k8JcNlbVp113qZzHrKfWU9olZ21RVWAOROl9G7Aef6yETEPQqCpTNiPIjiGHESe3u5QeHwezoqazEvnSVCcNVtqAG/Kwb5T72W4LMR9Zab+YI/ljBYpcTR3l0dSrDipIsQZH9H69t0HVd+i33kN19wYS3UklXhNcPYrJehrsWGJ4J7NAhPDOV9JHvi6337eQA+U6oZyLblX6au3/qP57xA99pm+JP0RXzLln7mY7Zp974Kxk9gRK9gHLFd7UXPwA/iMseBmOy9In8CJLpIrA8JKrEHuUq/JkvMbmfRmKqcpJXllYIYrch9pPkZVcac5YtqVJWcQ2chjwaEFhG3szD79HEBbF3VaaC9r3O83cAAM5eNn4dShDKpG8ciARkAOPdITolsvepb5ZgHY9UWF93q62vw4GWumgAAAAA0A0E2bOg9pSW2CjcVMtpFT23gKdGvhjRRU32qK4QbobqErcDLWWnCnqL3D4SD6VDr4X/AN/4qbybwfqL3CTUYqNxNLsjibzCJmiIl0hEREAREQBPlp9TS2zV3KFZhqKbkd+6bTmTwsnqWXg5vtLG+mxDudC1l+6uS+6bOCF2EhaBkzs5tJ85KWW2zWSwsFu2dTGUmaYkDs+rpJyk9xJbVpT3KddPJlnjCLwTNWTWCsRO3MGtRCD4G2h/vhOY7Xq1VbUgAkW+qCOHaORPIjhOq7QfKcy6Ti1XL1XWx7GU5fy/mMxG/wDI8Gjbe3cnegO1fpNy/VqjIcnXh5XHgJOYtTSxRUZLiBvpyFamQSO49U9tzOb9HcSUq30KurW5FWs3ynV+kmCNWhen+8pkVafMsv1fFSR3kS/Ti6lFxXK3RDWSjUz3JPD1QyhhoRf+hmWQ2wMeKigjRxvr2H66+Zv+KTAmjQqqpBSKko6Xg9M4ptl7uftVWJ8z8yJ2ozhW3m63i/vZZS8R/L9y3ZcssT4YIKWWZpAn8RP+2SWCmljqwYpu6BUT8qk/zibWDbSYyLjz1LFg5LU9JDYNpK0WynieGVayMxM1sU2UzsZGY6rkYqSyyOlHLITalXWQNQyQx9W80EpFmVRqxAHibTqKyXuDo/R+huYakPsAnvbrH4yRnzTWwAGgFvKekz6iEdMUjHk8vJAdIutXw6+z6SoewKu6P9TCTmHWygcgPhILDj02Iapw/dp9ymbufF7D8MsAle39VSc/sST2SiexES2RCIiAIiIAkd0gS+Grgf8ASf3KZIzHVQMCDoQQe4zmazFo9Tw8nGaRkjhMRaaOJoGnUem2qMV8jrPpGnzbWGbHKLZgMYJPYTGCULD4i0k8PtHtnDyt0cSgpLDLwuIHOfNXFASpf8XtMVbbJM786o1jJF8MskltTaeolG2/Wve/Ehh3jI+60la+JLSv9IGtuX43Hw/rPKa3LEUlwa+xWLOzHMneJPazCd2oeqv3R8JxToxhSzopHWqMtuxd43vfnvD8s7comtYreTKV2+CrPTOHxJRfVqk1aPACoP3idgO8fzdks2HrBlDLoRccPPtmptvZ/pqZAydTvU29lxp8x4zS2Bj97I5bxN19iqP3iePrD8U7h/hraekuPqQS9cc9UThnCuki2Y9jN7mE7recW6X0LVKl+FSoPO9vgJH4h+Vlize7R94CrcJ3E+W6v8sm8G+cr+y890jTcPvq1P8AbJrDNnMaXJeZZcG0lKLyDwtWSNKtI2QzjlG9UqSG2pWym5VrZSv7SxFzApwwR+IbOfezau7WpsF3yGFluFub5WJ7c+4GazmfeC2E+JrUtyoFFO7vpewYBRbUE7rcuGcnpp6lg7njTudGobQG+KdQbjld4C+8CONjYZiYdt4wgCmhs9S4v7CfWc/AdplQx9SpTxiiq5fccMpAN929woGt+GpvLNszCs7tUq+sSN7kLerTXsHHmfCasLmdSOjr/BQlTUMS6G/srChEFhbIADko0Hz8ZviAJ7NCnBQioort5eREROzwREQBERAE8tPYgFC6f7JIYYhBkbLU7CPVbyy8JUkM7LiKKupVgCrCxB4gzmnSDo8+GYst2pE5NxXsb9eMyLy3aeuPBftqyxpZGKZkUmKLTZBHKZxbMaoTMgoc58u5Gk1cXiSqkkgWBzN90ZG17A2va3eQJ6lk8N16Z3WZQN1RcksFGXadfCQxVK7ekOaqLLfIX1Zu0aDPtkctV6gG91FOSrdnZzxKA6ntsLTaw2MVWCD1hfqLZhTsc3qtxYeyLgHUm27O4waDLr0F2YWrvWYZUxur962neLtcc7S/iaex6CJRQUvU3QRxvcXuTxM3Lzdt6SpwSMqrPXLIMrO2aBo1vSrlTqkBz7FUepUty5+POWKtXVRdmCjmSAPfIrHbXosrJZqtxYhVuPzGwnF0oShhvD6fUUs52RI4LEb6A6HMMOTDUfMcwQeM5n/iFhd2rVvo+4w8SvzBk7hMXVF0pEhgBcdUu1O3VZb5F19UniBzFppbS2MK7CoxqfRgljVV+txACtYnjnkNNZm17qNWml1Rao0/Lnl8Fewabqgct4f/AKP8iPObyNaRmBci6NmVvc8b7xvf4TeUyhLkvEth8RNxMZINGmQVJzg5JXEY3KRVV7meXJhhPUgYahsCToASfCaPQza7o9WsLHeyzPA6WHco8+2fO3HJpmmnrVOqMwLDVjn2ZeM3uivRt2VRopNydN63BPsgZb3xk8I7bcnMmkt+CxdHME1aoaz5sxNieA4t8h3Hvl2o0goAHCYsDhFpoFUcB7vlNmbdtb+XHflmZVqa38hERLREIiIAiIgCIiAIiIAny6Aggi4ORBzBHIz6iAVXanQ2mxLUG9G3s2uh8OHhIDEdGsUn+WH7UYH3GxnSLRaVKllTm88E8bicTkuJ2VjSR6Ok+nqtTa1+e8D7tJ94bopjahG+gW1/rIBmLE7rIwHgo56zq9onEbGC6nbupdihYToG4VgaqIzLu76q9SrY6j0rt1QRcdVVOcreD2OlFnpKu66tunjmDdbHLqnS/I9k65iq601LubKBcn++M5icPXxdepXo0wUY2tcA2GhzyPn4ZyveUoQSUeSS3qSk25cEr0T6RNTVMOyFmN/R52AABJS9uFjaWKq2KqZDdpjs1A7/ANLSF2H0Yf06V6oKFSSVuCXYggE2OWvjYS4s1hFPzHD1PCI6rgpelZNGnsumubjebizEk++R22ts0qCgIiuxNlUWyPM9gkJ0h6RO7PSogZX697Ad4468JpdDuj3pqrVMQxbdtfPLPRR2a6d3bIFLzXpgv7JFT0rVN/Y+qBxOIqioguy6WFqag6gsf77872Sjit4mnUG5UHrIeI9pfaU8xLHRoKoCoAoGgAsBMOOwCVRaot7eqdGU81YZqe6Tz8NzDZ7/AKEbuMvjY5PtLD+ixTLwbMfG/uPnMqTe6c4RqNSlvEurHdWoQARf6tS2Rz3cxbKaFBt4XHcRxBGoMzalOUHiRoQkpRTRlWfaifKLNxKdtZGGzGq2EwVG5TJWqcpNbA2C72qNYD6t9fvW/wC2skp05TeIo4lNRWWa9LYK1AqOoN7b4BYl7G+7md1RwJAuRxEuuz8EKYytewGQsABoAOAE+sJglpjLXiTqf6Tam3a2rprM+f2M6rV1bLgRES6QiIiAIiIAiIgCIiAIiIAiIgCIiAJo7V2mlBC9Q9w4t3CbVaoFBZjYAEk8gNZT9m1v2is1aqOqMkU5gLwy58e+Vbq48mPzZLSp638jZp7Pq4yz4olKWqUBkbcC57uEsOGwyooVAABoBIjaXSGnSGokd/4pyymb8RCLzjL7k/lTkuy7FuvNXaLdRgDY2y75X8P0kvrMO1NrdU58M5xVvHOOlI9hbSUtyrre9W4zD2Pfnl7/AHy59Ax9HUP2x8JSExweo9ha9jrxACk+OUu/QL93V++PhO7H8VEt17GWmIibhmkZ0h2QuJoPSbiLqfZYaGcgxL1KFUlxZhdHHs1BuqT2ggKQPtTuRlE/xK2Kr0vTLk3VRu0/5Z7wcu5uyUL2gpLWunJbtaul6X1IfYWKVkZqiXAGtyD+kxtiw1909W+R/vvkRQ2Uy0N8FxWLgFMt3czvmMvfLr0T6L3VXrerqq+0faPZ2THpW7nPES9VqRissdG9gmqRUqiyDQcX/pLuq20hVtpPqfQULeNGOEZVSo5vLEREnIxERAEREAREQBERAEREAREQBERAERPDAK503xu7SWmvrVTY/dGZ+Q85XKuK9FTCg2yz4W7Zs7crelxjcqYCjwzPvJ8pGpQ/aMTTojRjdzyRcznwJt42MwbmTrVsL6GlRShTy/qbOA6O1q9P9oDsh1pIGZC44lmBBueHD4mH3WRmFVH1zKi5B471LIqeZS4PBROuU6YAAAsAAAOQGgmptDZdKsPpFBPBhkw7jLs7FaVp5K8bl53OWJiaZNlq075ZFtxs/svZvIT5q9IiKVWg24R6oZCWDg+sbnwIyHqsOUmek2wvQ+v9JSY2ViOsp4A8jyI5Sn4vYrA3Q7wOWeTAH2uDC+fymbKkoy0zLsJKSyMFUPpU8rAADdsbgAaDWdQ6A/u6v3x8Jz/CYFadyLk8zwE6F0CX6Koft/BR+ss2jzWWCK59haIiJtGaJX+mlRf2ZlOrFAg5sHU/L3iTOMxS00Z3NlRSxPYBeUCrjq2KrK/ot70ZQimpA5kjecgXBte3FR3yneV1CGnqyehTcpauiNl9iOq0y9t0soJB03ja/vl5pUwoAGgAA7hpK/tnFsaQT0Fa7qDcKGVDwDEHXLgDJPYuPFamDmGWyuDqGAzlex0wk490v+ntZymsskYiJqFcREQBERAEREAREQBERAEREAREQBERAE8M9nhhg5xQRnq12UEk1H0BOrE2mXou64fFVDig1JqgVaRcWVhrkdAb38+ElNo4GthajVsP1qbHedPZJzJty1zm9hsfQxablQA31RvlMOMHSq5fPz4ZflPVDbj9SfVp7K2mDr4X/lz6Wl/0nOaj7D8O43HdJTZu2KdXIEq4FzTYbrjtt9YdouJqU68Z7PZlOUMbrg+ttYEVqNSmfrKbdjDNT52nL6DXGf8AZnXWM5Cp6zn7bZeMpeIxWYstWj5R8tlLv0BqfR1ByYHzFvlKTWGctXQfGIm+HO7v7m5cEBj1vVJFjwlazeKqJrhZgy7zwmeM4GptKh0g6YhWNLCD0lQ5XGYB7OZmzVrQprMmZ8KcpvCPnp7tK+5hkObENU7FB6oPec+5TM3RXDWF/AeEqLYd6gbfYCtUbeuWJcgKQVJtkNdOeekuexNo0lAQkg5DNWAbtDWsfOYVWr5tTU+P4L7hopaUT9cdUyv9Fqtq1ZOdmHgbfMSbrY2n6pdAeRYA+UqZxYo4oVAbqbhrcjrJ51YxuIyT2K9ODcJIvUTHRrBwGU3BFwZkm0nkqiIiegREQBERAEREAREQBERAEREAREQBERAPCJAbV6MpUO/SPo6nMeqe8cPCWCeSOpSjUWJI6jNxeUU5NqYjDELiULLwcZ++ZMbicLiFubK2oOhB59h7RY9stdSkGFmAIOoIuPKVzafRKm9zSO4eWqn5iZ1WzqRXoeV2LEasG/UsMrVTbOKosVpVvSJYgb1qm6Rx3mG9bsux75B11rperelVRnsSLI12I+pqMzyPdN6vhqmGrbtUWINweDDmDxEybapIxpVEAAO+Tb2sgD2WW+WmZlGc5+2XQuRUeYm/sHo8cSfSVWK0wckU2JPa3DhpnyIk70lxOHweFe6LZgbLu33nOe8xsetfO5zvILZe3jQQ2F7Am3cLyj7a23Uxgeqxc2YD0fWNJVAtewOha2ugtrrJKclpwluRypylPd7EvUxVXEUl3qr726ubEm4t8D2SUw9SnhaH/l1Z6ri1RyDdByHHxHbobSMwOIV0BRd0AAbgIbgLsSSNT2ZTfo4X0twrHtAABH4WF5WbedydxWMGHo8pZmqvf2V5knlyyyAl62fhgFUWHVsctAezs4d2Ur+B2c6Czekq53F39GVtpYEEebTJs7EY5arb9Mml1itxTZ7DQEo1iZxJZ3RHN52Rbai31lc2thcz2zWp9KMRvbtTDlBwZlqKD4kWEyYjajOPUHgb/KeKLRxTi48jo/tg0G3KnqH/AEnmOyXTD4hXXeRgw5gzmmJLE33SPAzc6NYpqddOtZWNmHA3099po2t44Yg+DitQTWpcnRYngM9m2UBERAEREAREQBERAEREAREQBERAEREAREQBPDPYgEdtjZKYhN1xnqrcVPPu7JzzaWznouaT25jPJhwI5TpG1NopQQvUNgNBxJ4Ads5djcU9ao1Z9ScuwaADuymV4gobf7F201fY9dLLYZ31HPskdsDo/WCF1QlU6pIBvcgdbd1OXLS8klJI7uWsn9kLi/Rg0L7huR6lr8fWzlCCctl+hanLSv7KrVwKud7NW9pDY37RoZtYWnXX1KiP2Nem3mAVPjaWTE7IxVU3qU0v7X0at4kHOZcL0UqWuzKp4DM+ZGk6+HqviJz58Mbs1MDtqrT/AHtCqB7SqKq+dMn4SZw3SKifWdV+/wDRnycAz4p7LrJ9W/apH/ebKuw9YMO9T85G4VIcxaI5aJcGwm0qRGTKe5gfnNXG7Qogdb+L+s+KqUm9ZKZ71UyLxmAw4z9DR/Iv6TmU2+f2PIU1kjNo7Tw3MDvcfqZCttEOwWiCcxdrGwHG0lzhFvanRT8NJL/Cb2E2BWqW6u4ObZW7hrPYU5S9qZO5Rit2WrozWZ8Ohc3OYvxIBsJLTW2fhBSpqgzCi1+fMzZn0dKLjBJ9jKk05NoRESQ5EREAREQBERAEREAREQBERAEREAREQBPDEQClf4i6Ue9/5ZU6v7vxT+IREwb38ZmnbfhmxQ4y9dDv+X/E0RO7D8U4u/YTwn1ETaM88iIhgw19JpiIlGp7iSPBvUtJkiJao+05fInsRJTk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1333260"/>
            <a:ext cx="66967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</a:t>
            </a:r>
            <a:r>
              <a:rPr lang="ru-RU" sz="2800" b="1" dirty="0">
                <a:solidFill>
                  <a:srgbClr val="007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всех компаний в России используют электронные документы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863276"/>
            <a:ext cx="6153904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446088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число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электронных документов, которыми обмениваются участники российского рынка, составляет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млн в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6116427" y="3332460"/>
            <a:ext cx="432048" cy="360040"/>
          </a:xfrm>
          <a:prstGeom prst="mathMin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548475" y="2586277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400" b="1" dirty="0" smtClean="0">
                <a:solidFill>
                  <a:srgbClr val="007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всего документооборота между юридическими лицами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545" y="4426112"/>
            <a:ext cx="747506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2016 года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государственные службы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перейдут  на ЭДО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533" y="5485465"/>
            <a:ext cx="86702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Потенциал рынка огромен!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400" b="1" dirty="0" smtClean="0">
                <a:solidFill>
                  <a:srgbClr val="007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всех российских компаний – потенциальные пользователи ЭДО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Становление ЭДО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QTEhQUEBQUFRUVFBUVFBQXFBQUFBQVFBYWGBUVFBUYHCggGBolGxQUITEhJSkrLi4uFx8zODMsNygtLisBCgoKDg0OGxAQGy4mHyYsLCwsLC0sLCwsLCwsLCwsLC8sLCwsLCwsLCwsLCwsLCwsLCwsLCwsLCwsLCwsLCwsLP/AABEIAMEBBgMBIgACEQEDEQH/xAAbAAEAAgMBAQAAAAAAAAAAAAAABQYDBAcBAv/EAEcQAAIBAgMEBgYHBgQEBwAAAAECAAMRBCExBRJBUQYiYXGBkRMyUqGxwSNCYnKCktEUM7LC4fAHQ6LSFTRT8RYkY3ODk6P/xAAaAQEAAwEBAQAAAAAAAAAAAAAAAwQFAgEG/8QALxEAAgEDAwIEBAYDAAAAAAAAAAECAwQREiExQVEFEyIyFGFxgTNCobHB0SNS4f/aAAwDAQACEQMRAD8A7jERAEREAREQBERAEREAREQDwzXxGKCsq2uWvYdi6k+Y85sGQmIr9arUHC1Gn2sSB73YD8MrXNV04ZXPQ6hHLJNcUOII9/wmRKynQju4+UiV6NUABuh1bi6O6sx4s1jmSc5p7WwVahTZ6dcuFt9HVRX3rkCwYWIOeucjdSvBZkk0dqMW8JlmvF5H4EnfccAqCw0D9ctbwKSG6Q7VxN3XCqoCDN2IG8RYkJfLIe/lO3dRjSVSW2TyNNylhFpJnw1ZRqwHiJyWpiMRUY7+JqcerYXGfM/pNjB4A3zrVjf7YHwWVX4kuiLPwfdnUf2hPaXzE9FZfaHmJSsJshT/AJtYf/Kf0krT2Dl1cTiR3VFPxUzmPiMm8aSOdGMepYgw5z6lfGxqg9XE1fxrTf5CDhsWnq1aT9jI1L+BjLHxjSzKLItC6Mn7z2VmptXFU/3mH3hzpuGHk1mMYbpjRJ3agZDyZSp8jOoX1KXU98meMos0TXwmMSoL02DDsOnfNiW1JNZRE1gRET0CIiAIiIAiIgCIiAIiIAiY61ZVF2IUcyQB5mRdXpLhl/zL/dVm94E4lUjHlnqi3wiYiQa9KsPxZh2lG/SbuF2tRqZJUUnlex8jnOY1oS4aPXCS5RvxPJ7JTkxYqruIzHRVJ8heQ+Bokmip+qrVn+8chfxdj+CbnSBrYep2gD8zAfOe7PH0lQ8lpr5bx/mlGt6q8I/ckW0cm+JE9Jn3aO8QSqujPbUKrAk+4SXnzUQEEEXByI5gy1Uhrg49ziLw8kdsuqpLkG++wqL2qURQR+Wx/rK5iK7KmJCWO7WqFSwNiGsWHbqRrykkuwqlK64Z6Zp3JWnVVmFMnXcIN7a5SqdJsfihUekalLqWyWlug3AaxLMTymNdRqeUoSWMde5coKLnsQwqNZmbNiyi9gFG/u5gdlzlJPC4Y8/9KfISLpOWUEqVJqKSDzBW9uzq+8yxYFZSZekbGF2ex+t/pT5iSlDZdThUH/1Uv9sy4FZM0xlPI5b2KtWeOhGLhsQulSme9GH8LCeVK2JXVVP3XI9zKfjJi0+GEmnrgs5K6mnyiuYnbDDJ1I71y/OCf4ZC4+urg5A9mo8ARc+Use1KYIMqeLSxkCedy7TSS2PjZtapTqIcPe9wN0XIa59Xu+E6ouk5dszHNRqelVN/cV2ZdOqFzN/EecvCdIEG76TdUsobdLgHMdvl4TVsa0KcXqfJWuYOUtkTUTTp7QQ8beGXmMptgzUhUjP2vJTaa5PYiJ2eCIiAIiIAiIgHhMrG3uk4QmnQsz6FtVU8hzMy9MNs+iT0dM/SPx4qvE950HjylLwtKZ13dOL0QLVCipeqRtMHqtvVmZj2nTuHCbtHBDgvum3szCXzMsWEwgA0mXmU3jqWZTjBFa/4Zf6tpqYjZPZL36KYK2GB4TuVGpBZaIlXTKfgtrVqBtcug1RjmB9k8JcNlbVp113qZzHrKfWU9olZ21RVWAOROl9G7Aef6yETEPQqCpTNiPIjiGHESe3u5QeHwezoqazEvnSVCcNVtqAG/Kwb5T72W4LMR9Zab+YI/ljBYpcTR3l0dSrDipIsQZH9H69t0HVd+i33kN19wYS3UklXhNcPYrJehrsWGJ4J7NAhPDOV9JHvi6337eQA+U6oZyLblX6au3/qP57xA99pm+JP0RXzLln7mY7Zp974Kxk9gRK9gHLFd7UXPwA/iMseBmOy9In8CJLpIrA8JKrEHuUq/JkvMbmfRmKqcpJXllYIYrch9pPkZVcac5YtqVJWcQ2chjwaEFhG3szD79HEBbF3VaaC9r3O83cAAM5eNn4dShDKpG8ciARkAOPdITolsvepb5ZgHY9UWF93q62vw4GWumgAAAAA0A0E2bOg9pSW2CjcVMtpFT23gKdGvhjRRU32qK4QbobqErcDLWWnCnqL3D4SD6VDr4X/AN/4qbybwfqL3CTUYqNxNLsjibzCJmiIl0hEREAREQBPlp9TS2zV3KFZhqKbkd+6bTmTwsnqWXg5vtLG+mxDudC1l+6uS+6bOCF2EhaBkzs5tJ85KWW2zWSwsFu2dTGUmaYkDs+rpJyk9xJbVpT3KddPJlnjCLwTNWTWCsRO3MGtRCD4G2h/vhOY7Xq1VbUgAkW+qCOHaORPIjhOq7QfKcy6Ti1XL1XWx7GU5fy/mMxG/wDI8Gjbe3cnegO1fpNy/VqjIcnXh5XHgJOYtTSxRUZLiBvpyFamQSO49U9tzOb9HcSUq30KurW5FWs3ynV+kmCNWhen+8pkVafMsv1fFSR3kS/Ti6lFxXK3RDWSjUz3JPD1QyhhoRf+hmWQ2wMeKigjRxvr2H66+Zv+KTAmjQqqpBSKko6Xg9M4ptl7uftVWJ8z8yJ2ozhW3m63i/vZZS8R/L9y3ZcssT4YIKWWZpAn8RP+2SWCmljqwYpu6BUT8qk/zibWDbSYyLjz1LFg5LU9JDYNpK0WynieGVayMxM1sU2UzsZGY6rkYqSyyOlHLITalXWQNQyQx9W80EpFmVRqxAHibTqKyXuDo/R+huYakPsAnvbrH4yRnzTWwAGgFvKekz6iEdMUjHk8vJAdIutXw6+z6SoewKu6P9TCTmHWygcgPhILDj02Iapw/dp9ymbufF7D8MsAle39VSc/sST2SiexES2RCIiAIiIAkd0gS+Grgf8ASf3KZIzHVQMCDoQQe4zmazFo9Tw8nGaRkjhMRaaOJoGnUem2qMV8jrPpGnzbWGbHKLZgMYJPYTGCULD4i0k8PtHtnDyt0cSgpLDLwuIHOfNXFASpf8XtMVbbJM786o1jJF8MskltTaeolG2/Wve/Ehh3jI+60la+JLSv9IGtuX43Hw/rPKa3LEUlwa+xWLOzHMneJPazCd2oeqv3R8JxToxhSzopHWqMtuxd43vfnvD8s7comtYreTKV2+CrPTOHxJRfVqk1aPACoP3idgO8fzdks2HrBlDLoRccPPtmptvZ/pqZAydTvU29lxp8x4zS2Bj97I5bxN19iqP3iePrD8U7h/hraekuPqQS9cc9UThnCuki2Y9jN7mE7recW6X0LVKl+FSoPO9vgJH4h+Vlize7R94CrcJ3E+W6v8sm8G+cr+y890jTcPvq1P8AbJrDNnMaXJeZZcG0lKLyDwtWSNKtI2QzjlG9UqSG2pWym5VrZSv7SxFzApwwR+IbOfezau7WpsF3yGFluFub5WJ7c+4GazmfeC2E+JrUtyoFFO7vpewYBRbUE7rcuGcnpp6lg7njTudGobQG+KdQbjld4C+8CONjYZiYdt4wgCmhs9S4v7CfWc/AdplQx9SpTxiiq5fccMpAN929woGt+GpvLNszCs7tUq+sSN7kLerTXsHHmfCasLmdSOjr/BQlTUMS6G/srChEFhbIADko0Hz8ZviAJ7NCnBQioort5eREROzwREQBERAE8tPYgFC6f7JIYYhBkbLU7CPVbyy8JUkM7LiKKupVgCrCxB4gzmnSDo8+GYst2pE5NxXsb9eMyLy3aeuPBftqyxpZGKZkUmKLTZBHKZxbMaoTMgoc58u5Gk1cXiSqkkgWBzN90ZG17A2va3eQJ6lk8N16Z3WZQN1RcksFGXadfCQxVK7ekOaqLLfIX1Zu0aDPtkctV6gG91FOSrdnZzxKA6ntsLTaw2MVWCD1hfqLZhTsc3qtxYeyLgHUm27O4waDLr0F2YWrvWYZUxur962neLtcc7S/iaex6CJRQUvU3QRxvcXuTxM3Lzdt6SpwSMqrPXLIMrO2aBo1vSrlTqkBz7FUepUty5+POWKtXVRdmCjmSAPfIrHbXosrJZqtxYhVuPzGwnF0oShhvD6fUUs52RI4LEb6A6HMMOTDUfMcwQeM5n/iFhd2rVvo+4w8SvzBk7hMXVF0pEhgBcdUu1O3VZb5F19UniBzFppbS2MK7CoxqfRgljVV+txACtYnjnkNNZm17qNWml1Rao0/Lnl8Fewabqgct4f/AKP8iPObyNaRmBci6NmVvc8b7xvf4TeUyhLkvEth8RNxMZINGmQVJzg5JXEY3KRVV7meXJhhPUgYahsCToASfCaPQza7o9WsLHeyzPA6WHco8+2fO3HJpmmnrVOqMwLDVjn2ZeM3uivRt2VRopNydN63BPsgZb3xk8I7bcnMmkt+CxdHME1aoaz5sxNieA4t8h3Hvl2o0goAHCYsDhFpoFUcB7vlNmbdtb+XHflmZVqa38hERLREIiIAiIgCIiAIiIAny6Aggi4ORBzBHIz6iAVXanQ2mxLUG9G3s2uh8OHhIDEdGsUn+WH7UYH3GxnSLRaVKllTm88E8bicTkuJ2VjSR6Ok+nqtTa1+e8D7tJ94bopjahG+gW1/rIBmLE7rIwHgo56zq9onEbGC6nbupdihYToG4VgaqIzLu76q9SrY6j0rt1QRcdVVOcreD2OlFnpKu66tunjmDdbHLqnS/I9k65iq601LubKBcn++M5icPXxdepXo0wUY2tcA2GhzyPn4ZyveUoQSUeSS3qSk25cEr0T6RNTVMOyFmN/R52AABJS9uFjaWKq2KqZDdpjs1A7/ANLSF2H0Yf06V6oKFSSVuCXYggE2OWvjYS4s1hFPzHD1PCI6rgpelZNGnsumubjebizEk++R22ts0qCgIiuxNlUWyPM9gkJ0h6RO7PSogZX697Ad4468JpdDuj3pqrVMQxbdtfPLPRR2a6d3bIFLzXpgv7JFT0rVN/Y+qBxOIqioguy6WFqag6gsf77872Sjit4mnUG5UHrIeI9pfaU8xLHRoKoCoAoGgAsBMOOwCVRaot7eqdGU81YZqe6Tz8NzDZ7/AKEbuMvjY5PtLD+ixTLwbMfG/uPnMqTe6c4RqNSlvEurHdWoQARf6tS2Rz3cxbKaFBt4XHcRxBGoMzalOUHiRoQkpRTRlWfaifKLNxKdtZGGzGq2EwVG5TJWqcpNbA2C72qNYD6t9fvW/wC2skp05TeIo4lNRWWa9LYK1AqOoN7b4BYl7G+7md1RwJAuRxEuuz8EKYytewGQsABoAOAE+sJglpjLXiTqf6Tam3a2rprM+f2M6rV1bLgRES6QiIiAIiIAiIgCIiAIiIAiIgCIiAJo7V2mlBC9Q9w4t3CbVaoFBZjYAEk8gNZT9m1v2is1aqOqMkU5gLwy58e+Vbq48mPzZLSp638jZp7Pq4yz4olKWqUBkbcC57uEsOGwyooVAABoBIjaXSGnSGokd/4pyymb8RCLzjL7k/lTkuy7FuvNXaLdRgDY2y75X8P0kvrMO1NrdU58M5xVvHOOlI9hbSUtyrre9W4zD2Pfnl7/AHy59Ax9HUP2x8JSExweo9ha9jrxACk+OUu/QL93V++PhO7H8VEt17GWmIibhmkZ0h2QuJoPSbiLqfZYaGcgxL1KFUlxZhdHHs1BuqT2ggKQPtTuRlE/xK2Kr0vTLk3VRu0/5Z7wcu5uyUL2gpLWunJbtaul6X1IfYWKVkZqiXAGtyD+kxtiw1909W+R/vvkRQ2Uy0N8FxWLgFMt3czvmMvfLr0T6L3VXrerqq+0faPZ2THpW7nPES9VqRissdG9gmqRUqiyDQcX/pLuq20hVtpPqfQULeNGOEZVSo5vLEREnIxERAEREAREQBERAEREAREQBERAERPDAK503xu7SWmvrVTY/dGZ+Q85XKuK9FTCg2yz4W7Zs7crelxjcqYCjwzPvJ8pGpQ/aMTTojRjdzyRcznwJt42MwbmTrVsL6GlRShTy/qbOA6O1q9P9oDsh1pIGZC44lmBBueHD4mH3WRmFVH1zKi5B471LIqeZS4PBROuU6YAAAsAAAOQGgmptDZdKsPpFBPBhkw7jLs7FaVp5K8bl53OWJiaZNlq075ZFtxs/svZvIT5q9IiKVWg24R6oZCWDg+sbnwIyHqsOUmek2wvQ+v9JSY2ViOsp4A8jyI5Sn4vYrA3Q7wOWeTAH2uDC+fymbKkoy0zLsJKSyMFUPpU8rAADdsbgAaDWdQ6A/u6v3x8Jz/CYFadyLk8zwE6F0CX6Koft/BR+ss2jzWWCK59haIiJtGaJX+mlRf2ZlOrFAg5sHU/L3iTOMxS00Z3NlRSxPYBeUCrjq2KrK/ot70ZQimpA5kjecgXBte3FR3yneV1CGnqyehTcpauiNl9iOq0y9t0soJB03ja/vl5pUwoAGgAA7hpK/tnFsaQT0Fa7qDcKGVDwDEHXLgDJPYuPFamDmGWyuDqGAzlex0wk490v+ntZymsskYiJqFcREQBERAEREAREQBERAEREAREQBERAE8M9nhhg5xQRnq12UEk1H0BOrE2mXou64fFVDig1JqgVaRcWVhrkdAb38+ElNo4GthajVsP1qbHedPZJzJty1zm9hsfQxablQA31RvlMOMHSq5fPz4ZflPVDbj9SfVp7K2mDr4X/lz6Wl/0nOaj7D8O43HdJTZu2KdXIEq4FzTYbrjtt9YdouJqU68Z7PZlOUMbrg+ttYEVqNSmfrKbdjDNT52nL6DXGf8AZnXWM5Cp6zn7bZeMpeIxWYstWj5R8tlLv0BqfR1ByYHzFvlKTWGctXQfGIm+HO7v7m5cEBj1vVJFjwlazeKqJrhZgy7zwmeM4GptKh0g6YhWNLCD0lQ5XGYB7OZmzVrQprMmZ8KcpvCPnp7tK+5hkObENU7FB6oPec+5TM3RXDWF/AeEqLYd6gbfYCtUbeuWJcgKQVJtkNdOeekuexNo0lAQkg5DNWAbtDWsfOYVWr5tTU+P4L7hopaUT9cdUyv9Fqtq1ZOdmHgbfMSbrY2n6pdAeRYA+UqZxYo4oVAbqbhrcjrJ51YxuIyT2K9ODcJIvUTHRrBwGU3BFwZkm0nkqiIiegREQBERAEREAREQBERAEREAREQBERAPCJAbV6MpUO/SPo6nMeqe8cPCWCeSOpSjUWJI6jNxeUU5NqYjDELiULLwcZ++ZMbicLiFubK2oOhB59h7RY9stdSkGFmAIOoIuPKVzafRKm9zSO4eWqn5iZ1WzqRXoeV2LEasG/UsMrVTbOKosVpVvSJYgb1qm6Rx3mG9bsux75B11rperelVRnsSLI12I+pqMzyPdN6vhqmGrbtUWINweDDmDxEybapIxpVEAAO+Tb2sgD2WW+WmZlGc5+2XQuRUeYm/sHo8cSfSVWK0wckU2JPa3DhpnyIk70lxOHweFe6LZgbLu33nOe8xsetfO5zvILZe3jQQ2F7Am3cLyj7a23Uxgeqxc2YD0fWNJVAtewOha2ugtrrJKclpwluRypylPd7EvUxVXEUl3qr726ubEm4t8D2SUw9SnhaH/l1Z6ri1RyDdByHHxHbobSMwOIV0BRd0AAbgIbgLsSSNT2ZTfo4X0twrHtAABH4WF5WbedydxWMGHo8pZmqvf2V5knlyyyAl62fhgFUWHVsctAezs4d2Ur+B2c6Czekq53F39GVtpYEEebTJs7EY5arb9Mml1itxTZ7DQEo1iZxJZ3RHN52Rbai31lc2thcz2zWp9KMRvbtTDlBwZlqKD4kWEyYjajOPUHgb/KeKLRxTi48jo/tg0G3KnqH/AEnmOyXTD4hXXeRgw5gzmmJLE33SPAzc6NYpqddOtZWNmHA3099po2t44Yg+DitQTWpcnRYngM9m2UBERAEREAREQBERAEREAREQBERAEREAREQBPDPYgEdtjZKYhN1xnqrcVPPu7JzzaWznouaT25jPJhwI5TpG1NopQQvUNgNBxJ4Ads5djcU9ao1Z9ScuwaADuymV4gobf7F201fY9dLLYZ31HPskdsDo/WCF1QlU6pIBvcgdbd1OXLS8klJI7uWsn9kLi/Rg0L7huR6lr8fWzlCCctl+hanLSv7KrVwKud7NW9pDY37RoZtYWnXX1KiP2Nem3mAVPjaWTE7IxVU3qU0v7X0at4kHOZcL0UqWuzKp4DM+ZGk6+HqviJz58Mbs1MDtqrT/AHtCqB7SqKq+dMn4SZw3SKifWdV+/wDRnycAz4p7LrJ9W/apH/ebKuw9YMO9T85G4VIcxaI5aJcGwm0qRGTKe5gfnNXG7Qogdb+L+s+KqUm9ZKZ71UyLxmAw4z9DR/Iv6TmU2+f2PIU1kjNo7Tw3MDvcfqZCttEOwWiCcxdrGwHG0lzhFvanRT8NJL/Cb2E2BWqW6u4ObZW7hrPYU5S9qZO5Rit2WrozWZ8Ohc3OYvxIBsJLTW2fhBSpqgzCi1+fMzZn0dKLjBJ9jKk05NoRESQ5EREAREQBERAEREAREQBERAEREAREQBPDEQClf4i6Ue9/5ZU6v7vxT+IREwb38ZmnbfhmxQ4y9dDv+X/E0RO7D8U4u/YTwn1ETaM88iIhgw19JpiIlGp7iSPBvUtJkiJao+05fInsRJTk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9532" y="980728"/>
            <a:ext cx="3348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роста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http://s1.iconbird.com/ico/0612/GooglePlusInterfaceIcons/w128h1281338911384p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5" y="836712"/>
            <a:ext cx="6095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s1.iconbird.com/ico/0612/GooglePlusInterfaceIcons/w128h1281338911623po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82293" y="1052736"/>
            <a:ext cx="3422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Сдерживающие факторы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85476" y="1628800"/>
            <a:ext cx="820891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355976" y="980728"/>
            <a:ext cx="0" cy="54006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4532" y="1916832"/>
            <a:ext cx="408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Принятие ФЗ-63 «Об электронной подписи»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4532" y="2636912"/>
            <a:ext cx="4089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сдачи налоговой и бухгалтерской отчетности в цифровом виде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573016"/>
            <a:ext cx="408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Обмен юридически значимыми документами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4293096"/>
            <a:ext cx="408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повысить эффективность бизнеса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5013176"/>
            <a:ext cx="4089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2016 году Правительство планирует полностью перевести бумажный документооборот в электронный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5476" y="6381328"/>
            <a:ext cx="3240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⃰</a:t>
            </a:r>
            <a:r>
              <a:rPr lang="ru-RU" sz="120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данным «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Корус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Консалтинг СНГ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», 2015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7020" y="1988840"/>
            <a:ext cx="408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 электронных документов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2708920"/>
            <a:ext cx="4089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 систем электронного документооборота (внешние и внутренние угрозы)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3631633"/>
            <a:ext cx="408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Издержки перехода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4077072"/>
            <a:ext cx="4089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Низкий уровень проникновения ЭДО в российский бизнес (особенно средний и малый)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QTEhQUEBQUFRUVFBUVFBQXFBQUFBQVFBYWGBUVFBUYHCggGBolGxQUITEhJSkrLi4uFx8zODMsNygtLisBCgoKDg0OGxAQGy4mHyYsLCwsLC0sLCwsLCwsLCwsLC8sLCwsLCwsLCwsLCwsLCwsLCwsLCwsLCwsLCwsLCwsLP/AABEIAMEBBgMBIgACEQEDEQH/xAAbAAEAAgMBAQAAAAAAAAAAAAAABQYDBAcBAv/EAEcQAAIBAgMEBgYHBgQEBwAAAAECAAMRBCExBRJBUQYiYXGBkRMyUqGxwSNCYnKCktEUM7LC4fAHQ6LSFTRT8RYkY3ODk6P/xAAaAQEAAwEBAQAAAAAAAAAAAAAAAwQFAgEG/8QALxEAAgEDAwIEBAYDAAAAAAAAAAECAwQREiExQVEFEyIyFGFxgTNCobHB0SNS4f/aAAwDAQACEQMRAD8A7jERAEREAREQBERAEREAREQDwzXxGKCsq2uWvYdi6k+Y85sGQmIr9arUHC1Gn2sSB73YD8MrXNV04ZXPQ6hHLJNcUOII9/wmRKynQju4+UiV6NUABuh1bi6O6sx4s1jmSc5p7WwVahTZ6dcuFt9HVRX3rkCwYWIOeucjdSvBZkk0dqMW8JlmvF5H4EnfccAqCw0D9ctbwKSG6Q7VxN3XCqoCDN2IG8RYkJfLIe/lO3dRjSVSW2TyNNylhFpJnw1ZRqwHiJyWpiMRUY7+JqcerYXGfM/pNjB4A3zrVjf7YHwWVX4kuiLPwfdnUf2hPaXzE9FZfaHmJSsJshT/AJtYf/Kf0krT2Dl1cTiR3VFPxUzmPiMm8aSOdGMepYgw5z6lfGxqg9XE1fxrTf5CDhsWnq1aT9jI1L+BjLHxjSzKLItC6Mn7z2VmptXFU/3mH3hzpuGHk1mMYbpjRJ3agZDyZSp8jOoX1KXU98meMos0TXwmMSoL02DDsOnfNiW1JNZRE1gRET0CIiAIiIAiIgCIiAIiIAiY61ZVF2IUcyQB5mRdXpLhl/zL/dVm94E4lUjHlnqi3wiYiQa9KsPxZh2lG/SbuF2tRqZJUUnlex8jnOY1oS4aPXCS5RvxPJ7JTkxYqruIzHRVJ8heQ+Bokmip+qrVn+8chfxdj+CbnSBrYep2gD8zAfOe7PH0lQ8lpr5bx/mlGt6q8I/ckW0cm+JE9Jn3aO8QSqujPbUKrAk+4SXnzUQEEEXByI5gy1Uhrg49ziLw8kdsuqpLkG++wqL2qURQR+Wx/rK5iK7KmJCWO7WqFSwNiGsWHbqRrykkuwqlK64Z6Zp3JWnVVmFMnXcIN7a5SqdJsfihUekalLqWyWlug3AaxLMTymNdRqeUoSWMde5coKLnsQwqNZmbNiyi9gFG/u5gdlzlJPC4Y8/9KfISLpOWUEqVJqKSDzBW9uzq+8yxYFZSZekbGF2ex+t/pT5iSlDZdThUH/1Uv9sy4FZM0xlPI5b2KtWeOhGLhsQulSme9GH8LCeVK2JXVVP3XI9zKfjJi0+GEmnrgs5K6mnyiuYnbDDJ1I71y/OCf4ZC4+urg5A9mo8ARc+Use1KYIMqeLSxkCedy7TSS2PjZtapTqIcPe9wN0XIa59Xu+E6ouk5dszHNRqelVN/cV2ZdOqFzN/EecvCdIEG76TdUsobdLgHMdvl4TVsa0KcXqfJWuYOUtkTUTTp7QQ8beGXmMptgzUhUjP2vJTaa5PYiJ2eCIiAIiIAiIgHhMrG3uk4QmnQsz6FtVU8hzMy9MNs+iT0dM/SPx4qvE950HjylLwtKZ13dOL0QLVCipeqRtMHqtvVmZj2nTuHCbtHBDgvum3szCXzMsWEwgA0mXmU3jqWZTjBFa/4Zf6tpqYjZPZL36KYK2GB4TuVGpBZaIlXTKfgtrVqBtcug1RjmB9k8JcNlbVp113qZzHrKfWU9olZ21RVWAOROl9G7Aef6yETEPQqCpTNiPIjiGHESe3u5QeHwezoqazEvnSVCcNVtqAG/Kwb5T72W4LMR9Zab+YI/ljBYpcTR3l0dSrDipIsQZH9H69t0HVd+i33kN19wYS3UklXhNcPYrJehrsWGJ4J7NAhPDOV9JHvi6337eQA+U6oZyLblX6au3/qP57xA99pm+JP0RXzLln7mY7Zp974Kxk9gRK9gHLFd7UXPwA/iMseBmOy9In8CJLpIrA8JKrEHuUq/JkvMbmfRmKqcpJXllYIYrch9pPkZVcac5YtqVJWcQ2chjwaEFhG3szD79HEBbF3VaaC9r3O83cAAM5eNn4dShDKpG8ciARkAOPdITolsvepb5ZgHY9UWF93q62vw4GWumgAAAAA0A0E2bOg9pSW2CjcVMtpFT23gKdGvhjRRU32qK4QbobqErcDLWWnCnqL3D4SD6VDr4X/AN/4qbybwfqL3CTUYqNxNLsjibzCJmiIl0hEREAREQBPlp9TS2zV3KFZhqKbkd+6bTmTwsnqWXg5vtLG+mxDudC1l+6uS+6bOCF2EhaBkzs5tJ85KWW2zWSwsFu2dTGUmaYkDs+rpJyk9xJbVpT3KddPJlnjCLwTNWTWCsRO3MGtRCD4G2h/vhOY7Xq1VbUgAkW+qCOHaORPIjhOq7QfKcy6Ti1XL1XWx7GU5fy/mMxG/wDI8Gjbe3cnegO1fpNy/VqjIcnXh5XHgJOYtTSxRUZLiBvpyFamQSO49U9tzOb9HcSUq30KurW5FWs3ynV+kmCNWhen+8pkVafMsv1fFSR3kS/Ti6lFxXK3RDWSjUz3JPD1QyhhoRf+hmWQ2wMeKigjRxvr2H66+Zv+KTAmjQqqpBSKko6Xg9M4ptl7uftVWJ8z8yJ2ozhW3m63i/vZZS8R/L9y3ZcssT4YIKWWZpAn8RP+2SWCmljqwYpu6BUT8qk/zibWDbSYyLjz1LFg5LU9JDYNpK0WynieGVayMxM1sU2UzsZGY6rkYqSyyOlHLITalXWQNQyQx9W80EpFmVRqxAHibTqKyXuDo/R+huYakPsAnvbrH4yRnzTWwAGgFvKekz6iEdMUjHk8vJAdIutXw6+z6SoewKu6P9TCTmHWygcgPhILDj02Iapw/dp9ymbufF7D8MsAle39VSc/sST2SiexES2RCIiAIiIAkd0gS+Grgf8ASf3KZIzHVQMCDoQQe4zmazFo9Tw8nGaRkjhMRaaOJoGnUem2qMV8jrPpGnzbWGbHKLZgMYJPYTGCULD4i0k8PtHtnDyt0cSgpLDLwuIHOfNXFASpf8XtMVbbJM786o1jJF8MskltTaeolG2/Wve/Ehh3jI+60la+JLSv9IGtuX43Hw/rPKa3LEUlwa+xWLOzHMneJPazCd2oeqv3R8JxToxhSzopHWqMtuxd43vfnvD8s7comtYreTKV2+CrPTOHxJRfVqk1aPACoP3idgO8fzdks2HrBlDLoRccPPtmptvZ/pqZAydTvU29lxp8x4zS2Bj97I5bxN19iqP3iePrD8U7h/hraekuPqQS9cc9UThnCuki2Y9jN7mE7recW6X0LVKl+FSoPO9vgJH4h+Vlize7R94CrcJ3E+W6v8sm8G+cr+y890jTcPvq1P8AbJrDNnMaXJeZZcG0lKLyDwtWSNKtI2QzjlG9UqSG2pWym5VrZSv7SxFzApwwR+IbOfezau7WpsF3yGFluFub5WJ7c+4GazmfeC2E+JrUtyoFFO7vpewYBRbUE7rcuGcnpp6lg7njTudGobQG+KdQbjld4C+8CONjYZiYdt4wgCmhs9S4v7CfWc/AdplQx9SpTxiiq5fccMpAN929woGt+GpvLNszCs7tUq+sSN7kLerTXsHHmfCasLmdSOjr/BQlTUMS6G/srChEFhbIADko0Hz8ZviAJ7NCnBQioort5eREROzwREQBERAE8tPYgFC6f7JIYYhBkbLU7CPVbyy8JUkM7LiKKupVgCrCxB4gzmnSDo8+GYst2pE5NxXsb9eMyLy3aeuPBftqyxpZGKZkUmKLTZBHKZxbMaoTMgoc58u5Gk1cXiSqkkgWBzN90ZG17A2va3eQJ6lk8N16Z3WZQN1RcksFGXadfCQxVK7ekOaqLLfIX1Zu0aDPtkctV6gG91FOSrdnZzxKA6ntsLTaw2MVWCD1hfqLZhTsc3qtxYeyLgHUm27O4waDLr0F2YWrvWYZUxur962neLtcc7S/iaex6CJRQUvU3QRxvcXuTxM3Lzdt6SpwSMqrPXLIMrO2aBo1vSrlTqkBz7FUepUty5+POWKtXVRdmCjmSAPfIrHbXosrJZqtxYhVuPzGwnF0oShhvD6fUUs52RI4LEb6A6HMMOTDUfMcwQeM5n/iFhd2rVvo+4w8SvzBk7hMXVF0pEhgBcdUu1O3VZb5F19UniBzFppbS2MK7CoxqfRgljVV+txACtYnjnkNNZm17qNWml1Rao0/Lnl8Fewabqgct4f/AKP8iPObyNaRmBci6NmVvc8b7xvf4TeUyhLkvEth8RNxMZINGmQVJzg5JXEY3KRVV7meXJhhPUgYahsCToASfCaPQza7o9WsLHeyzPA6WHco8+2fO3HJpmmnrVOqMwLDVjn2ZeM3uivRt2VRopNydN63BPsgZb3xk8I7bcnMmkt+CxdHME1aoaz5sxNieA4t8h3Hvl2o0goAHCYsDhFpoFUcB7vlNmbdtb+XHflmZVqa38hERLREIiIAiIgCIiAIiIAny6Aggi4ORBzBHIz6iAVXanQ2mxLUG9G3s2uh8OHhIDEdGsUn+WH7UYH3GxnSLRaVKllTm88E8bicTkuJ2VjSR6Ok+nqtTa1+e8D7tJ94bopjahG+gW1/rIBmLE7rIwHgo56zq9onEbGC6nbupdihYToG4VgaqIzLu76q9SrY6j0rt1QRcdVVOcreD2OlFnpKu66tunjmDdbHLqnS/I9k65iq601LubKBcn++M5icPXxdepXo0wUY2tcA2GhzyPn4ZyveUoQSUeSS3qSk25cEr0T6RNTVMOyFmN/R52AABJS9uFjaWKq2KqZDdpjs1A7/ANLSF2H0Yf06V6oKFSSVuCXYggE2OWvjYS4s1hFPzHD1PCI6rgpelZNGnsumubjebizEk++R22ts0qCgIiuxNlUWyPM9gkJ0h6RO7PSogZX697Ad4468JpdDuj3pqrVMQxbdtfPLPRR2a6d3bIFLzXpgv7JFT0rVN/Y+qBxOIqioguy6WFqag6gsf77872Sjit4mnUG5UHrIeI9pfaU8xLHRoKoCoAoGgAsBMOOwCVRaot7eqdGU81YZqe6Tz8NzDZ7/AKEbuMvjY5PtLD+ixTLwbMfG/uPnMqTe6c4RqNSlvEurHdWoQARf6tS2Rz3cxbKaFBt4XHcRxBGoMzalOUHiRoQkpRTRlWfaifKLNxKdtZGGzGq2EwVG5TJWqcpNbA2C72qNYD6t9fvW/wC2skp05TeIo4lNRWWa9LYK1AqOoN7b4BYl7G+7md1RwJAuRxEuuz8EKYytewGQsABoAOAE+sJglpjLXiTqf6Tam3a2rprM+f2M6rV1bLgRES6QiIiAIiIAiIgCIiAIiIAiIgCIiAJo7V2mlBC9Q9w4t3CbVaoFBZjYAEk8gNZT9m1v2is1aqOqMkU5gLwy58e+Vbq48mPzZLSp638jZp7Pq4yz4olKWqUBkbcC57uEsOGwyooVAABoBIjaXSGnSGokd/4pyymb8RCLzjL7k/lTkuy7FuvNXaLdRgDY2y75X8P0kvrMO1NrdU58M5xVvHOOlI9hbSUtyrre9W4zD2Pfnl7/AHy59Ax9HUP2x8JSExweo9ha9jrxACk+OUu/QL93V++PhO7H8VEt17GWmIibhmkZ0h2QuJoPSbiLqfZYaGcgxL1KFUlxZhdHHs1BuqT2ggKQPtTuRlE/xK2Kr0vTLk3VRu0/5Z7wcu5uyUL2gpLWunJbtaul6X1IfYWKVkZqiXAGtyD+kxtiw1909W+R/vvkRQ2Uy0N8FxWLgFMt3czvmMvfLr0T6L3VXrerqq+0faPZ2THpW7nPES9VqRissdG9gmqRUqiyDQcX/pLuq20hVtpPqfQULeNGOEZVSo5vLEREnIxERAEREAREQBERAEREAREQBERAERPDAK503xu7SWmvrVTY/dGZ+Q85XKuK9FTCg2yz4W7Zs7crelxjcqYCjwzPvJ8pGpQ/aMTTojRjdzyRcznwJt42MwbmTrVsL6GlRShTy/qbOA6O1q9P9oDsh1pIGZC44lmBBueHD4mH3WRmFVH1zKi5B471LIqeZS4PBROuU6YAAAsAAAOQGgmptDZdKsPpFBPBhkw7jLs7FaVp5K8bl53OWJiaZNlq075ZFtxs/svZvIT5q9IiKVWg24R6oZCWDg+sbnwIyHqsOUmek2wvQ+v9JSY2ViOsp4A8jyI5Sn4vYrA3Q7wOWeTAH2uDC+fymbKkoy0zLsJKSyMFUPpU8rAADdsbgAaDWdQ6A/u6v3x8Jz/CYFadyLk8zwE6F0CX6Koft/BR+ss2jzWWCK59haIiJtGaJX+mlRf2ZlOrFAg5sHU/L3iTOMxS00Z3NlRSxPYBeUCrjq2KrK/ot70ZQimpA5kjecgXBte3FR3yneV1CGnqyehTcpauiNl9iOq0y9t0soJB03ja/vl5pUwoAGgAA7hpK/tnFsaQT0Fa7qDcKGVDwDEHXLgDJPYuPFamDmGWyuDqGAzlex0wk490v+ntZymsskYiJqFcREQBERAEREAREQBERAEREAREQBERAE8M9nhhg5xQRnq12UEk1H0BOrE2mXou64fFVDig1JqgVaRcWVhrkdAb38+ElNo4GthajVsP1qbHedPZJzJty1zm9hsfQxablQA31RvlMOMHSq5fPz4ZflPVDbj9SfVp7K2mDr4X/lz6Wl/0nOaj7D8O43HdJTZu2KdXIEq4FzTYbrjtt9YdouJqU68Z7PZlOUMbrg+ttYEVqNSmfrKbdjDNT52nL6DXGf8AZnXWM5Cp6zn7bZeMpeIxWYstWj5R8tlLv0BqfR1ByYHzFvlKTWGctXQfGIm+HO7v7m5cEBj1vVJFjwlazeKqJrhZgy7zwmeM4GptKh0g6YhWNLCD0lQ5XGYB7OZmzVrQprMmZ8KcpvCPnp7tK+5hkObENU7FB6oPec+5TM3RXDWF/AeEqLYd6gbfYCtUbeuWJcgKQVJtkNdOeekuexNo0lAQkg5DNWAbtDWsfOYVWr5tTU+P4L7hopaUT9cdUyv9Fqtq1ZOdmHgbfMSbrY2n6pdAeRYA+UqZxYo4oVAbqbhrcjrJ51YxuIyT2K9ODcJIvUTHRrBwGU3BFwZkm0nkqiIiegREQBERAEREAREQBERAEREAREQBERAPCJAbV6MpUO/SPo6nMeqe8cPCWCeSOpSjUWJI6jNxeUU5NqYjDELiULLwcZ++ZMbicLiFubK2oOhB59h7RY9stdSkGFmAIOoIuPKVzafRKm9zSO4eWqn5iZ1WzqRXoeV2LEasG/UsMrVTbOKosVpVvSJYgb1qm6Rx3mG9bsux75B11rperelVRnsSLI12I+pqMzyPdN6vhqmGrbtUWINweDDmDxEybapIxpVEAAO+Tb2sgD2WW+WmZlGc5+2XQuRUeYm/sHo8cSfSVWK0wckU2JPa3DhpnyIk70lxOHweFe6LZgbLu33nOe8xsetfO5zvILZe3jQQ2F7Am3cLyj7a23Uxgeqxc2YD0fWNJVAtewOha2ugtrrJKclpwluRypylPd7EvUxVXEUl3qr726ubEm4t8D2SUw9SnhaH/l1Z6ri1RyDdByHHxHbobSMwOIV0BRd0AAbgIbgLsSSNT2ZTfo4X0twrHtAABH4WF5WbedydxWMGHo8pZmqvf2V5knlyyyAl62fhgFUWHVsctAezs4d2Ur+B2c6Czekq53F39GVtpYEEebTJs7EY5arb9Mml1itxTZ7DQEo1iZxJZ3RHN52Rbai31lc2thcz2zWp9KMRvbtTDlBwZlqKD4kWEyYjajOPUHgb/KeKLRxTi48jo/tg0G3KnqH/AEnmOyXTD4hXXeRgw5gzmmJLE33SPAzc6NYpqddOtZWNmHA3099po2t44Yg+DitQTWpcnRYngM9m2UBERAEREAREQBERAEREAREQBERAEREAREQBPDPYgEdtjZKYhN1xnqrcVPPu7JzzaWznouaT25jPJhwI5TpG1NopQQvUNgNBxJ4Ads5djcU9ao1Z9ScuwaADuymV4gobf7F201fY9dLLYZ31HPskdsDo/WCF1QlU6pIBvcgdbd1OXLS8klJI7uWsn9kLi/Rg0L7huR6lr8fWzlCCctl+hanLSv7KrVwKud7NW9pDY37RoZtYWnXX1KiP2Nem3mAVPjaWTE7IxVU3qU0v7X0at4kHOZcL0UqWuzKp4DM+ZGk6+HqviJz58Mbs1MDtqrT/AHtCqB7SqKq+dMn4SZw3SKifWdV+/wDRnycAz4p7LrJ9W/apH/ebKuw9YMO9T85G4VIcxaI5aJcGwm0qRGTKe5gfnNXG7Qogdb+L+s+KqUm9ZKZ71UyLxmAw4z9DR/Iv6TmU2+f2PIU1kjNo7Tw3MDvcfqZCttEOwWiCcxdrGwHG0lzhFvanRT8NJL/Cb2E2BWqW6u4ObZW7hrPYU5S9qZO5Rit2WrozWZ8Ohc3OYvxIBsJLTW2fhBSpqgzCi1+fMzZn0dKLjBJ9jKk05NoRESQ5EREAREQBERAEREAREQBERAEREAREQBPDEQClf4i6Ue9/5ZU6v7vxT+IREwb38ZmnbfhmxQ4y9dDv+X/E0RO7D8U4u/YTwn1ETaM88iIhgw19JpiIlGp7iSPBvUtJkiJao+05fInsRJTk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Shape 105"/>
          <p:cNvSpPr/>
          <p:nvPr/>
        </p:nvSpPr>
        <p:spPr>
          <a:xfrm>
            <a:off x="248066" y="1198524"/>
            <a:ext cx="8560872" cy="115189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>
                <a:lumMod val="75000"/>
                <a:lumOff val="25000"/>
              </a:schemeClr>
            </a:solidFill>
            <a:prstDash val="sysDash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b="1" i="1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Затраты на отправку электронного документа (оператор ЭДО)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Формализованный документ </a:t>
            </a:r>
            <a:r>
              <a:rPr lang="ru-RU" b="1" i="0" u="none" strike="noStrike" cap="none" baseline="0" dirty="0" smtClean="0">
                <a:solidFill>
                  <a:srgbClr val="007D32"/>
                </a:solidFill>
                <a:latin typeface="Sylfaen"/>
                <a:ea typeface="Calibri"/>
                <a:cs typeface="Arial" panose="020B0604020202020204" pitchFamily="34" charset="0"/>
                <a:sym typeface="Calibri"/>
              </a:rPr>
              <a:t>≈</a:t>
            </a:r>
            <a:r>
              <a:rPr lang="ru-RU" b="1" i="0" u="none" strike="noStrike" cap="none" baseline="0" dirty="0" smtClean="0">
                <a:solidFill>
                  <a:srgbClr val="007D3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10 рублей</a:t>
            </a:r>
            <a:endParaRPr lang="ru-RU" b="1" i="0" u="none" strike="noStrike" cap="none" baseline="0" dirty="0">
              <a:solidFill>
                <a:srgbClr val="007D3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Работу выполняет 1 человек, дополнительные сотрудники не </a:t>
            </a:r>
            <a:r>
              <a:rPr lang="ru-RU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требуются </a:t>
            </a:r>
            <a:endParaRPr lang="ru-RU" b="0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39837" y="248891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endParaRPr lang="ru-RU" sz="2400" b="1" dirty="0">
              <a:solidFill>
                <a:srgbClr val="007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hape 106"/>
          <p:cNvSpPr/>
          <p:nvPr/>
        </p:nvSpPr>
        <p:spPr>
          <a:xfrm>
            <a:off x="196979" y="3031744"/>
            <a:ext cx="8578682" cy="1909424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>
                <a:lumMod val="75000"/>
                <a:lumOff val="25000"/>
              </a:schemeClr>
            </a:solidFill>
            <a:prstDash val="sysDash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b="1" i="1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Затраты на отправку бумажного </a:t>
            </a:r>
            <a:r>
              <a:rPr lang="ru-RU" b="1" i="1" u="none" strike="noStrike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документа:</a:t>
            </a:r>
            <a:endParaRPr lang="ru-RU" b="1" i="1" u="none" strike="noStrike" cap="none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Работа сотрудников канцелярии –100 рублей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Расходные материалы (конверт, бумага, принтер) – 20 рублей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Заказное письмо – 30 рублей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DHL – </a:t>
            </a:r>
            <a:r>
              <a:rPr lang="ru-RU" b="0" i="0" u="none" strike="noStrike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1000</a:t>
            </a:r>
            <a:r>
              <a:rPr lang="en-US" b="0" i="0" u="none" strike="noStrike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b="0" i="0" u="none" strike="noStrike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рублей</a:t>
            </a:r>
            <a:endParaRPr lang="ru-RU" b="0" i="0" u="none" strike="noStrike" cap="none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b="0" i="0" u="none" strike="noStrike" cap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ИТОГО: </a:t>
            </a:r>
            <a:r>
              <a:rPr lang="ru-RU" b="1" i="0" u="none" strike="noStrike" cap="none" baseline="0" dirty="0" smtClean="0">
                <a:solidFill>
                  <a:srgbClr val="007D3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150-1120 рублей</a:t>
            </a:r>
            <a:endParaRPr lang="ru-RU" b="0" i="0" u="none" strike="noStrike" cap="none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5" name="Shape 110"/>
          <p:cNvSpPr/>
          <p:nvPr/>
        </p:nvSpPr>
        <p:spPr>
          <a:xfrm>
            <a:off x="154545" y="5339026"/>
            <a:ext cx="2920998" cy="8982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tx1">
                <a:lumMod val="75000"/>
                <a:lumOff val="25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Электронный документ: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 минута</a:t>
            </a:r>
          </a:p>
        </p:txBody>
      </p:sp>
      <p:sp>
        <p:nvSpPr>
          <p:cNvPr id="36" name="Shape 109"/>
          <p:cNvSpPr/>
          <p:nvPr/>
        </p:nvSpPr>
        <p:spPr>
          <a:xfrm>
            <a:off x="3163170" y="5339026"/>
            <a:ext cx="2920998" cy="8982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tx1">
                <a:lumMod val="75000"/>
                <a:lumOff val="25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Бумажный документ (Почта России):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 неделя</a:t>
            </a:r>
          </a:p>
        </p:txBody>
      </p:sp>
      <p:sp>
        <p:nvSpPr>
          <p:cNvPr id="37" name="Shape 111"/>
          <p:cNvSpPr/>
          <p:nvPr/>
        </p:nvSpPr>
        <p:spPr>
          <a:xfrm>
            <a:off x="6156176" y="5339026"/>
            <a:ext cx="2920998" cy="8982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tx1">
                <a:lumMod val="75000"/>
                <a:lumOff val="25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Бумажный документ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(DHL): </a:t>
            </a:r>
            <a:r>
              <a:rPr lang="ru-RU" sz="18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2-3 дня</a:t>
            </a:r>
          </a:p>
        </p:txBody>
      </p:sp>
    </p:spTree>
    <p:extLst>
      <p:ext uri="{BB962C8B-B14F-4D97-AF65-F5344CB8AC3E}">
        <p14:creationId xmlns:p14="http://schemas.microsoft.com/office/powerpoint/2010/main" val="17597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Бумага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ЭДО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QTEhQUEBQUFRUVFBUVFBQXFBQUFBQVFBYWGBUVFBUYHCggGBolGxQUITEhJSkrLi4uFx8zODMsNygtLisBCgoKDg0OGxAQGy4mHyYsLCwsLC0sLCwsLCwsLCwsLC8sLCwsLCwsLCwsLCwsLCwsLCwsLCwsLCwsLCwsLCwsLP/AABEIAMEBBgMBIgACEQEDEQH/xAAbAAEAAgMBAQAAAAAAAAAAAAAABQYDBAcBAv/EAEcQAAIBAgMEBgYHBgQEBwAAAAECAAMRBCExBRJBUQYiYXGBkRMyUqGxwSNCYnKCktEUM7LC4fAHQ6LSFTRT8RYkY3ODk6P/xAAaAQEAAwEBAQAAAAAAAAAAAAAAAwQFAgEG/8QALxEAAgEDAwIEBAYDAAAAAAAAAAECAwQREiExQVEFEyIyFGFxgTNCobHB0SNS4f/aAAwDAQACEQMRAD8A7jERAEREAREQBERAEREAREQDwzXxGKCsq2uWvYdi6k+Y85sGQmIr9arUHC1Gn2sSB73YD8MrXNV04ZXPQ6hHLJNcUOII9/wmRKynQju4+UiV6NUABuh1bi6O6sx4s1jmSc5p7WwVahTZ6dcuFt9HVRX3rkCwYWIOeucjdSvBZkk0dqMW8JlmvF5H4EnfccAqCw0D9ctbwKSG6Q7VxN3XCqoCDN2IG8RYkJfLIe/lO3dRjSVSW2TyNNylhFpJnw1ZRqwHiJyWpiMRUY7+JqcerYXGfM/pNjB4A3zrVjf7YHwWVX4kuiLPwfdnUf2hPaXzE9FZfaHmJSsJshT/AJtYf/Kf0krT2Dl1cTiR3VFPxUzmPiMm8aSOdGMepYgw5z6lfGxqg9XE1fxrTf5CDhsWnq1aT9jI1L+BjLHxjSzKLItC6Mn7z2VmptXFU/3mH3hzpuGHk1mMYbpjRJ3agZDyZSp8jOoX1KXU98meMos0TXwmMSoL02DDsOnfNiW1JNZRE1gRET0CIiAIiIAiIgCIiAIiIAiY61ZVF2IUcyQB5mRdXpLhl/zL/dVm94E4lUjHlnqi3wiYiQa9KsPxZh2lG/SbuF2tRqZJUUnlex8jnOY1oS4aPXCS5RvxPJ7JTkxYqruIzHRVJ8heQ+Bokmip+qrVn+8chfxdj+CbnSBrYep2gD8zAfOe7PH0lQ8lpr5bx/mlGt6q8I/ckW0cm+JE9Jn3aO8QSqujPbUKrAk+4SXnzUQEEEXByI5gy1Uhrg49ziLw8kdsuqpLkG++wqL2qURQR+Wx/rK5iK7KmJCWO7WqFSwNiGsWHbqRrykkuwqlK64Z6Zp3JWnVVmFMnXcIN7a5SqdJsfihUekalLqWyWlug3AaxLMTymNdRqeUoSWMde5coKLnsQwqNZmbNiyi9gFG/u5gdlzlJPC4Y8/9KfISLpOWUEqVJqKSDzBW9uzq+8yxYFZSZekbGF2ex+t/pT5iSlDZdThUH/1Uv9sy4FZM0xlPI5b2KtWeOhGLhsQulSme9GH8LCeVK2JXVVP3XI9zKfjJi0+GEmnrgs5K6mnyiuYnbDDJ1I71y/OCf4ZC4+urg5A9mo8ARc+Use1KYIMqeLSxkCedy7TSS2PjZtapTqIcPe9wN0XIa59Xu+E6ouk5dszHNRqelVN/cV2ZdOqFzN/EecvCdIEG76TdUsobdLgHMdvl4TVsa0KcXqfJWuYOUtkTUTTp7QQ8beGXmMptgzUhUjP2vJTaa5PYiJ2eCIiAIiIAiIgHhMrG3uk4QmnQsz6FtVU8hzMy9MNs+iT0dM/SPx4qvE950HjylLwtKZ13dOL0QLVCipeqRtMHqtvVmZj2nTuHCbtHBDgvum3szCXzMsWEwgA0mXmU3jqWZTjBFa/4Zf6tpqYjZPZL36KYK2GB4TuVGpBZaIlXTKfgtrVqBtcug1RjmB9k8JcNlbVp113qZzHrKfWU9olZ21RVWAOROl9G7Aef6yETEPQqCpTNiPIjiGHESe3u5QeHwezoqazEvnSVCcNVtqAG/Kwb5T72W4LMR9Zab+YI/ljBYpcTR3l0dSrDipIsQZH9H69t0HVd+i33kN19wYS3UklXhNcPYrJehrsWGJ4J7NAhPDOV9JHvi6337eQA+U6oZyLblX6au3/qP57xA99pm+JP0RXzLln7mY7Zp974Kxk9gRK9gHLFd7UXPwA/iMseBmOy9In8CJLpIrA8JKrEHuUq/JkvMbmfRmKqcpJXllYIYrch9pPkZVcac5YtqVJWcQ2chjwaEFhG3szD79HEBbF3VaaC9r3O83cAAM5eNn4dShDKpG8ciARkAOPdITolsvepb5ZgHY9UWF93q62vw4GWumgAAAAA0A0E2bOg9pSW2CjcVMtpFT23gKdGvhjRRU32qK4QbobqErcDLWWnCnqL3D4SD6VDr4X/AN/4qbybwfqL3CTUYqNxNLsjibzCJmiIl0hEREAREQBPlp9TS2zV3KFZhqKbkd+6bTmTwsnqWXg5vtLG+mxDudC1l+6uS+6bOCF2EhaBkzs5tJ85KWW2zWSwsFu2dTGUmaYkDs+rpJyk9xJbVpT3KddPJlnjCLwTNWTWCsRO3MGtRCD4G2h/vhOY7Xq1VbUgAkW+qCOHaORPIjhOq7QfKcy6Ti1XL1XWx7GU5fy/mMxG/wDI8Gjbe3cnegO1fpNy/VqjIcnXh5XHgJOYtTSxRUZLiBvpyFamQSO49U9tzOb9HcSUq30KurW5FWs3ynV+kmCNWhen+8pkVafMsv1fFSR3kS/Ti6lFxXK3RDWSjUz3JPD1QyhhoRf+hmWQ2wMeKigjRxvr2H66+Zv+KTAmjQqqpBSKko6Xg9M4ptl7uftVWJ8z8yJ2ozhW3m63i/vZZS8R/L9y3ZcssT4YIKWWZpAn8RP+2SWCmljqwYpu6BUT8qk/zibWDbSYyLjz1LFg5LU9JDYNpK0WynieGVayMxM1sU2UzsZGY6rkYqSyyOlHLITalXWQNQyQx9W80EpFmVRqxAHibTqKyXuDo/R+huYakPsAnvbrH4yRnzTWwAGgFvKekz6iEdMUjHk8vJAdIutXw6+z6SoewKu6P9TCTmHWygcgPhILDj02Iapw/dp9ymbufF7D8MsAle39VSc/sST2SiexES2RCIiAIiIAkd0gS+Grgf8ASf3KZIzHVQMCDoQQe4zmazFo9Tw8nGaRkjhMRaaOJoGnUem2qMV8jrPpGnzbWGbHKLZgMYJPYTGCULD4i0k8PtHtnDyt0cSgpLDLwuIHOfNXFASpf8XtMVbbJM786o1jJF8MskltTaeolG2/Wve/Ehh3jI+60la+JLSv9IGtuX43Hw/rPKa3LEUlwa+xWLOzHMneJPazCd2oeqv3R8JxToxhSzopHWqMtuxd43vfnvD8s7comtYreTKV2+CrPTOHxJRfVqk1aPACoP3idgO8fzdks2HrBlDLoRccPPtmptvZ/pqZAydTvU29lxp8x4zS2Bj97I5bxN19iqP3iePrD8U7h/hraekuPqQS9cc9UThnCuki2Y9jN7mE7recW6X0LVKl+FSoPO9vgJH4h+Vlize7R94CrcJ3E+W6v8sm8G+cr+y890jTcPvq1P8AbJrDNnMaXJeZZcG0lKLyDwtWSNKtI2QzjlG9UqSG2pWym5VrZSv7SxFzApwwR+IbOfezau7WpsF3yGFluFub5WJ7c+4GazmfeC2E+JrUtyoFFO7vpewYBRbUE7rcuGcnpp6lg7njTudGobQG+KdQbjld4C+8CONjYZiYdt4wgCmhs9S4v7CfWc/AdplQx9SpTxiiq5fccMpAN929woGt+GpvLNszCs7tUq+sSN7kLerTXsHHmfCasLmdSOjr/BQlTUMS6G/srChEFhbIADko0Hz8ZviAJ7NCnBQioort5eREROzwREQBERAE8tPYgFC6f7JIYYhBkbLU7CPVbyy8JUkM7LiKKupVgCrCxB4gzmnSDo8+GYst2pE5NxXsb9eMyLy3aeuPBftqyxpZGKZkUmKLTZBHKZxbMaoTMgoc58u5Gk1cXiSqkkgWBzN90ZG17A2va3eQJ6lk8N16Z3WZQN1RcksFGXadfCQxVK7ekOaqLLfIX1Zu0aDPtkctV6gG91FOSrdnZzxKA6ntsLTaw2MVWCD1hfqLZhTsc3qtxYeyLgHUm27O4waDLr0F2YWrvWYZUxur962neLtcc7S/iaex6CJRQUvU3QRxvcXuTxM3Lzdt6SpwSMqrPXLIMrO2aBo1vSrlTqkBz7FUepUty5+POWKtXVRdmCjmSAPfIrHbXosrJZqtxYhVuPzGwnF0oShhvD6fUUs52RI4LEb6A6HMMOTDUfMcwQeM5n/iFhd2rVvo+4w8SvzBk7hMXVF0pEhgBcdUu1O3VZb5F19UniBzFppbS2MK7CoxqfRgljVV+txACtYnjnkNNZm17qNWml1Rao0/Lnl8Fewabqgct4f/AKP8iPObyNaRmBci6NmVvc8b7xvf4TeUyhLkvEth8RNxMZINGmQVJzg5JXEY3KRVV7meXJhhPUgYahsCToASfCaPQza7o9WsLHeyzPA6WHco8+2fO3HJpmmnrVOqMwLDVjn2ZeM3uivRt2VRopNydN63BPsgZb3xk8I7bcnMmkt+CxdHME1aoaz5sxNieA4t8h3Hvl2o0goAHCYsDhFpoFUcB7vlNmbdtb+XHflmZVqa38hERLREIiIAiIgCIiAIiIAny6Aggi4ORBzBHIz6iAVXanQ2mxLUG9G3s2uh8OHhIDEdGsUn+WH7UYH3GxnSLRaVKllTm88E8bicTkuJ2VjSR6Ok+nqtTa1+e8D7tJ94bopjahG+gW1/rIBmLE7rIwHgo56zq9onEbGC6nbupdihYToG4VgaqIzLu76q9SrY6j0rt1QRcdVVOcreD2OlFnpKu66tunjmDdbHLqnS/I9k65iq601LubKBcn++M5icPXxdepXo0wUY2tcA2GhzyPn4ZyveUoQSUeSS3qSk25cEr0T6RNTVMOyFmN/R52AABJS9uFjaWKq2KqZDdpjs1A7/ANLSF2H0Yf06V6oKFSSVuCXYggE2OWvjYS4s1hFPzHD1PCI6rgpelZNGnsumubjebizEk++R22ts0qCgIiuxNlUWyPM9gkJ0h6RO7PSogZX697Ad4468JpdDuj3pqrVMQxbdtfPLPRR2a6d3bIFLzXpgv7JFT0rVN/Y+qBxOIqioguy6WFqag6gsf77872Sjit4mnUG5UHrIeI9pfaU8xLHRoKoCoAoGgAsBMOOwCVRaot7eqdGU81YZqe6Tz8NzDZ7/AKEbuMvjY5PtLD+ixTLwbMfG/uPnMqTe6c4RqNSlvEurHdWoQARf6tS2Rz3cxbKaFBt4XHcRxBGoMzalOUHiRoQkpRTRlWfaifKLNxKdtZGGzGq2EwVG5TJWqcpNbA2C72qNYD6t9fvW/wC2skp05TeIo4lNRWWa9LYK1AqOoN7b4BYl7G+7md1RwJAuRxEuuz8EKYytewGQsABoAOAE+sJglpjLXiTqf6Tam3a2rprM+f2M6rV1bLgRES6QiIiAIiIAiIgCIiAIiIAiIgCIiAJo7V2mlBC9Q9w4t3CbVaoFBZjYAEk8gNZT9m1v2is1aqOqMkU5gLwy58e+Vbq48mPzZLSp638jZp7Pq4yz4olKWqUBkbcC57uEsOGwyooVAABoBIjaXSGnSGokd/4pyymb8RCLzjL7k/lTkuy7FuvNXaLdRgDY2y75X8P0kvrMO1NrdU58M5xVvHOOlI9hbSUtyrre9W4zD2Pfnl7/AHy59Ax9HUP2x8JSExweo9ha9jrxACk+OUu/QL93V++PhO7H8VEt17GWmIibhmkZ0h2QuJoPSbiLqfZYaGcgxL1KFUlxZhdHHs1BuqT2ggKQPtTuRlE/xK2Kr0vTLk3VRu0/5Z7wcu5uyUL2gpLWunJbtaul6X1IfYWKVkZqiXAGtyD+kxtiw1909W+R/vvkRQ2Uy0N8FxWLgFMt3czvmMvfLr0T6L3VXrerqq+0faPZ2THpW7nPES9VqRissdG9gmqRUqiyDQcX/pLuq20hVtpPqfQULeNGOEZVSo5vLEREnIxERAEREAREQBERAEREAREQBERAERPDAK503xu7SWmvrVTY/dGZ+Q85XKuK9FTCg2yz4W7Zs7crelxjcqYCjwzPvJ8pGpQ/aMTTojRjdzyRcznwJt42MwbmTrVsL6GlRShTy/qbOA6O1q9P9oDsh1pIGZC44lmBBueHD4mH3WRmFVH1zKi5B471LIqeZS4PBROuU6YAAAsAAAOQGgmptDZdKsPpFBPBhkw7jLs7FaVp5K8bl53OWJiaZNlq075ZFtxs/svZvIT5q9IiKVWg24R6oZCWDg+sbnwIyHqsOUmek2wvQ+v9JSY2ViOsp4A8jyI5Sn4vYrA3Q7wOWeTAH2uDC+fymbKkoy0zLsJKSyMFUPpU8rAADdsbgAaDWdQ6A/u6v3x8Jz/CYFadyLk8zwE6F0CX6Koft/BR+ss2jzWWCK59haIiJtGaJX+mlRf2ZlOrFAg5sHU/L3iTOMxS00Z3NlRSxPYBeUCrjq2KrK/ot70ZQimpA5kjecgXBte3FR3yneV1CGnqyehTcpauiNl9iOq0y9t0soJB03ja/vl5pUwoAGgAA7hpK/tnFsaQT0Fa7qDcKGVDwDEHXLgDJPYuPFamDmGWyuDqGAzlex0wk490v+ntZymsskYiJqFcREQBERAEREAREQBERAEREAREQBERAE8M9nhhg5xQRnq12UEk1H0BOrE2mXou64fFVDig1JqgVaRcWVhrkdAb38+ElNo4GthajVsP1qbHedPZJzJty1zm9hsfQxablQA31RvlMOMHSq5fPz4ZflPVDbj9SfVp7K2mDr4X/lz6Wl/0nOaj7D8O43HdJTZu2KdXIEq4FzTYbrjtt9YdouJqU68Z7PZlOUMbrg+ttYEVqNSmfrKbdjDNT52nL6DXGf8AZnXWM5Cp6zn7bZeMpeIxWYstWj5R8tlLv0BqfR1ByYHzFvlKTWGctXQfGIm+HO7v7m5cEBj1vVJFjwlazeKqJrhZgy7zwmeM4GptKh0g6YhWNLCD0lQ5XGYB7OZmzVrQprMmZ8KcpvCPnp7tK+5hkObENU7FB6oPec+5TM3RXDWF/AeEqLYd6gbfYCtUbeuWJcgKQVJtkNdOeekuexNo0lAQkg5DNWAbtDWsfOYVWr5tTU+P4L7hopaUT9cdUyv9Fqtq1ZOdmHgbfMSbrY2n6pdAeRYA+UqZxYo4oVAbqbhrcjrJ51YxuIyT2K9ODcJIvUTHRrBwGU3BFwZkm0nkqiIiegREQBERAEREAREQBERAEREAREQBERAPCJAbV6MpUO/SPo6nMeqe8cPCWCeSOpSjUWJI6jNxeUU5NqYjDELiULLwcZ++ZMbicLiFubK2oOhB59h7RY9stdSkGFmAIOoIuPKVzafRKm9zSO4eWqn5iZ1WzqRXoeV2LEasG/UsMrVTbOKosVpVvSJYgb1qm6Rx3mG9bsux75B11rperelVRnsSLI12I+pqMzyPdN6vhqmGrbtUWINweDDmDxEybapIxpVEAAO+Tb2sgD2WW+WmZlGc5+2XQuRUeYm/sHo8cSfSVWK0wckU2JPa3DhpnyIk70lxOHweFe6LZgbLu33nOe8xsetfO5zvILZe3jQQ2F7Am3cLyj7a23Uxgeqxc2YD0fWNJVAtewOha2ugtrrJKclpwluRypylPd7EvUxVXEUl3qr726ubEm4t8D2SUw9SnhaH/l1Z6ri1RyDdByHHxHbobSMwOIV0BRd0AAbgIbgLsSSNT2ZTfo4X0twrHtAABH4WF5WbedydxWMGHo8pZmqvf2V5knlyyyAl62fhgFUWHVsctAezs4d2Ur+B2c6Czekq53F39GVtpYEEebTJs7EY5arb9Mml1itxTZ7DQEo1iZxJZ3RHN52Rbai31lc2thcz2zWp9KMRvbtTDlBwZlqKD4kWEyYjajOPUHgb/KeKLRxTi48jo/tg0G3KnqH/AEnmOyXTD4hXXeRgw5gzmmJLE33SPAzc6NYpqddOtZWNmHA3099po2t44Yg+DitQTWpcnRYngM9m2UBERAEREAREQBERAEREAREQBERAEREAREQBPDPYgEdtjZKYhN1xnqrcVPPu7JzzaWznouaT25jPJhwI5TpG1NopQQvUNgNBxJ4Ads5djcU9ao1Z9ScuwaADuymV4gobf7F201fY9dLLYZ31HPskdsDo/WCF1QlU6pIBvcgdbd1OXLS8klJI7uWsn9kLi/Rg0L7huR6lr8fWzlCCctl+hanLSv7KrVwKud7NW9pDY37RoZtYWnXX1KiP2Nem3mAVPjaWTE7IxVU3qU0v7X0at4kHOZcL0UqWuzKp4DM+ZGk6+HqviJz58Mbs1MDtqrT/AHtCqB7SqKq+dMn4SZw3SKifWdV+/wDRnycAz4p7LrJ9W/apH/ebKuw9YMO9T85G4VIcxaI5aJcGwm0qRGTKe5gfnNXG7Qogdb+L+s+KqUm9ZKZ71UyLxmAw4z9DR/Iv6TmU2+f2PIU1kjNo7Tw3MDvcfqZCttEOwWiCcxdrGwHG0lzhFvanRT8NJL/Cb2E2BWqW6u4ObZW7hrPYU5S9qZO5Rit2WrozWZ8Ohc3OYvxIBsJLTW2fhBSpqgzCi1+fMzZn0dKLjBJ9jKk05NoRESQ5EREAREQBERAEREAREQBERAEREAREQBPDEQClf4i6Ue9/5ZU6v7vxT+IREwb38ZmnbfhmxQ4y9dDv+X/E0RO7D8U4u/YTwn1ETaM88iIhgw19JpiIlGp7iSPBvUtJkiJao+05fInsRJTk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Shape 110"/>
          <p:cNvSpPr/>
          <p:nvPr/>
        </p:nvSpPr>
        <p:spPr>
          <a:xfrm>
            <a:off x="163653" y="1274118"/>
            <a:ext cx="4151017" cy="43151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tx1">
                <a:lumMod val="75000"/>
                <a:lumOff val="25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82563" lvl="0"/>
            <a:endParaRPr lang="ru-RU" b="1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82563" lvl="0">
              <a:buSzPct val="25000"/>
            </a:pPr>
            <a:r>
              <a:rPr lang="ru-RU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30% 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времени рабочих групп тратится на поиски и согласование документов</a:t>
            </a:r>
          </a:p>
          <a:p>
            <a:pPr marL="182563" lvl="0">
              <a:buSzPct val="25000"/>
            </a:pPr>
            <a:r>
              <a:rPr lang="ru-RU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6% 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документов безвозвратно теряются</a:t>
            </a:r>
          </a:p>
          <a:p>
            <a:pPr marL="182563" lvl="0">
              <a:buSzPct val="25000"/>
            </a:pP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до </a:t>
            </a:r>
            <a:r>
              <a:rPr lang="ru-RU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 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раз копируется каждый внутренний документ</a:t>
            </a: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Shape 110"/>
          <p:cNvSpPr/>
          <p:nvPr/>
        </p:nvSpPr>
        <p:spPr>
          <a:xfrm>
            <a:off x="4499992" y="1268760"/>
            <a:ext cx="4499992" cy="42869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tx1">
                <a:lumMod val="75000"/>
                <a:lumOff val="25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ru-RU" b="1" dirty="0" smtClean="0">
                <a:solidFill>
                  <a:srgbClr val="007D3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Электронный документооборот:</a:t>
            </a:r>
          </a:p>
          <a:p>
            <a:pPr lvl="0">
              <a:buSzPct val="25000"/>
            </a:pPr>
            <a:r>
              <a:rPr lang="ru-RU" b="1" dirty="0" smtClean="0">
                <a:solidFill>
                  <a:srgbClr val="007D3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lang="ru-RU" b="1" dirty="0">
              <a:solidFill>
                <a:srgbClr val="007D3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 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раза сокращаются затраты на расходные материалы для принтеров и копировальных аппаратов </a:t>
            </a:r>
          </a:p>
          <a:p>
            <a:pPr lvl="0">
              <a:buClr>
                <a:schemeClr val="dk1"/>
              </a:buClr>
              <a:buSzPct val="100000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На 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20-25%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увеличивает производительность труда </a:t>
            </a:r>
            <a:endParaRPr lang="ru-RU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На 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80% 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ниже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стоимость архивного хранения электронных документов в сравнении с бумажными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340" y="1844824"/>
            <a:ext cx="358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Бумажный документооборот:</a:t>
            </a:r>
            <a:endParaRPr lang="ru-RU" b="1" dirty="0">
              <a:solidFill>
                <a:srgbClr val="007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электронный документооборот просто!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QTEhQUEBQUFRUVFBUVFBQXFBQUFBQVFBYWGBUVFBUYHCggGBolGxQUITEhJSkrLi4uFx8zODMsNygtLisBCgoKDg0OGxAQGy4mHyYsLCwsLC0sLCwsLCwsLCwsLC8sLCwsLCwsLCwsLCwsLCwsLCwsLCwsLCwsLCwsLCwsLP/AABEIAMEBBgMBIgACEQEDEQH/xAAbAAEAAgMBAQAAAAAAAAAAAAAABQYDBAcBAv/EAEcQAAIBAgMEBgYHBgQEBwAAAAECAAMRBCExBRJBUQYiYXGBkRMyUqGxwSNCYnKCktEUM7LC4fAHQ6LSFTRT8RYkY3ODk6P/xAAaAQEAAwEBAQAAAAAAAAAAAAAAAwQFAgEG/8QALxEAAgEDAwIEBAYDAAAAAAAAAAECAwQREiExQVEFEyIyFGFxgTNCobHB0SNS4f/aAAwDAQACEQMRAD8A7jERAEREAREQBERAEREAREQDwzXxGKCsq2uWvYdi6k+Y85sGQmIr9arUHC1Gn2sSB73YD8MrXNV04ZXPQ6hHLJNcUOII9/wmRKynQju4+UiV6NUABuh1bi6O6sx4s1jmSc5p7WwVahTZ6dcuFt9HVRX3rkCwYWIOeucjdSvBZkk0dqMW8JlmvF5H4EnfccAqCw0D9ctbwKSG6Q7VxN3XCqoCDN2IG8RYkJfLIe/lO3dRjSVSW2TyNNylhFpJnw1ZRqwHiJyWpiMRUY7+JqcerYXGfM/pNjB4A3zrVjf7YHwWVX4kuiLPwfdnUf2hPaXzE9FZfaHmJSsJshT/AJtYf/Kf0krT2Dl1cTiR3VFPxUzmPiMm8aSOdGMepYgw5z6lfGxqg9XE1fxrTf5CDhsWnq1aT9jI1L+BjLHxjSzKLItC6Mn7z2VmptXFU/3mH3hzpuGHk1mMYbpjRJ3agZDyZSp8jOoX1KXU98meMos0TXwmMSoL02DDsOnfNiW1JNZRE1gRET0CIiAIiIAiIgCIiAIiIAiY61ZVF2IUcyQB5mRdXpLhl/zL/dVm94E4lUjHlnqi3wiYiQa9KsPxZh2lG/SbuF2tRqZJUUnlex8jnOY1oS4aPXCS5RvxPJ7JTkxYqruIzHRVJ8heQ+Bokmip+qrVn+8chfxdj+CbnSBrYep2gD8zAfOe7PH0lQ8lpr5bx/mlGt6q8I/ckW0cm+JE9Jn3aO8QSqujPbUKrAk+4SXnzUQEEEXByI5gy1Uhrg49ziLw8kdsuqpLkG++wqL2qURQR+Wx/rK5iK7KmJCWO7WqFSwNiGsWHbqRrykkuwqlK64Z6Zp3JWnVVmFMnXcIN7a5SqdJsfihUekalLqWyWlug3AaxLMTymNdRqeUoSWMde5coKLnsQwqNZmbNiyi9gFG/u5gdlzlJPC4Y8/9KfISLpOWUEqVJqKSDzBW9uzq+8yxYFZSZekbGF2ex+t/pT5iSlDZdThUH/1Uv9sy4FZM0xlPI5b2KtWeOhGLhsQulSme9GH8LCeVK2JXVVP3XI9zKfjJi0+GEmnrgs5K6mnyiuYnbDDJ1I71y/OCf4ZC4+urg5A9mo8ARc+Use1KYIMqeLSxkCedy7TSS2PjZtapTqIcPe9wN0XIa59Xu+E6ouk5dszHNRqelVN/cV2ZdOqFzN/EecvCdIEG76TdUsobdLgHMdvl4TVsa0KcXqfJWuYOUtkTUTTp7QQ8beGXmMptgzUhUjP2vJTaa5PYiJ2eCIiAIiIAiIgHhMrG3uk4QmnQsz6FtVU8hzMy9MNs+iT0dM/SPx4qvE950HjylLwtKZ13dOL0QLVCipeqRtMHqtvVmZj2nTuHCbtHBDgvum3szCXzMsWEwgA0mXmU3jqWZTjBFa/4Zf6tpqYjZPZL36KYK2GB4TuVGpBZaIlXTKfgtrVqBtcug1RjmB9k8JcNlbVp113qZzHrKfWU9olZ21RVWAOROl9G7Aef6yETEPQqCpTNiPIjiGHESe3u5QeHwezoqazEvnSVCcNVtqAG/Kwb5T72W4LMR9Zab+YI/ljBYpcTR3l0dSrDipIsQZH9H69t0HVd+i33kN19wYS3UklXhNcPYrJehrsWGJ4J7NAhPDOV9JHvi6337eQA+U6oZyLblX6au3/qP57xA99pm+JP0RXzLln7mY7Zp974Kxk9gRK9gHLFd7UXPwA/iMseBmOy9In8CJLpIrA8JKrEHuUq/JkvMbmfRmKqcpJXllYIYrch9pPkZVcac5YtqVJWcQ2chjwaEFhG3szD79HEBbF3VaaC9r3O83cAAM5eNn4dShDKpG8ciARkAOPdITolsvepb5ZgHY9UWF93q62vw4GWumgAAAAA0A0E2bOg9pSW2CjcVMtpFT23gKdGvhjRRU32qK4QbobqErcDLWWnCnqL3D4SD6VDr4X/AN/4qbybwfqL3CTUYqNxNLsjibzCJmiIl0hEREAREQBPlp9TS2zV3KFZhqKbkd+6bTmTwsnqWXg5vtLG+mxDudC1l+6uS+6bOCF2EhaBkzs5tJ85KWW2zWSwsFu2dTGUmaYkDs+rpJyk9xJbVpT3KddPJlnjCLwTNWTWCsRO3MGtRCD4G2h/vhOY7Xq1VbUgAkW+qCOHaORPIjhOq7QfKcy6Ti1XL1XWx7GU5fy/mMxG/wDI8Gjbe3cnegO1fpNy/VqjIcnXh5XHgJOYtTSxRUZLiBvpyFamQSO49U9tzOb9HcSUq30KurW5FWs3ynV+kmCNWhen+8pkVafMsv1fFSR3kS/Ti6lFxXK3RDWSjUz3JPD1QyhhoRf+hmWQ2wMeKigjRxvr2H66+Zv+KTAmjQqqpBSKko6Xg9M4ptl7uftVWJ8z8yJ2ozhW3m63i/vZZS8R/L9y3ZcssT4YIKWWZpAn8RP+2SWCmljqwYpu6BUT8qk/zibWDbSYyLjz1LFg5LU9JDYNpK0WynieGVayMxM1sU2UzsZGY6rkYqSyyOlHLITalXWQNQyQx9W80EpFmVRqxAHibTqKyXuDo/R+huYakPsAnvbrH4yRnzTWwAGgFvKekz6iEdMUjHk8vJAdIutXw6+z6SoewKu6P9TCTmHWygcgPhILDj02Iapw/dp9ymbufF7D8MsAle39VSc/sST2SiexES2RCIiAIiIAkd0gS+Grgf8ASf3KZIzHVQMCDoQQe4zmazFo9Tw8nGaRkjhMRaaOJoGnUem2qMV8jrPpGnzbWGbHKLZgMYJPYTGCULD4i0k8PtHtnDyt0cSgpLDLwuIHOfNXFASpf8XtMVbbJM786o1jJF8MskltTaeolG2/Wve/Ehh3jI+60la+JLSv9IGtuX43Hw/rPKa3LEUlwa+xWLOzHMneJPazCd2oeqv3R8JxToxhSzopHWqMtuxd43vfnvD8s7comtYreTKV2+CrPTOHxJRfVqk1aPACoP3idgO8fzdks2HrBlDLoRccPPtmptvZ/pqZAydTvU29lxp8x4zS2Bj97I5bxN19iqP3iePrD8U7h/hraekuPqQS9cc9UThnCuki2Y9jN7mE7recW6X0LVKl+FSoPO9vgJH4h+Vlize7R94CrcJ3E+W6v8sm8G+cr+y890jTcPvq1P8AbJrDNnMaXJeZZcG0lKLyDwtWSNKtI2QzjlG9UqSG2pWym5VrZSv7SxFzApwwR+IbOfezau7WpsF3yGFluFub5WJ7c+4GazmfeC2E+JrUtyoFFO7vpewYBRbUE7rcuGcnpp6lg7njTudGobQG+KdQbjld4C+8CONjYZiYdt4wgCmhs9S4v7CfWc/AdplQx9SpTxiiq5fccMpAN929woGt+GpvLNszCs7tUq+sSN7kLerTXsHHmfCasLmdSOjr/BQlTUMS6G/srChEFhbIADko0Hz8ZviAJ7NCnBQioort5eREROzwREQBERAE8tPYgFC6f7JIYYhBkbLU7CPVbyy8JUkM7LiKKupVgCrCxB4gzmnSDo8+GYst2pE5NxXsb9eMyLy3aeuPBftqyxpZGKZkUmKLTZBHKZxbMaoTMgoc58u5Gk1cXiSqkkgWBzN90ZG17A2va3eQJ6lk8N16Z3WZQN1RcksFGXadfCQxVK7ekOaqLLfIX1Zu0aDPtkctV6gG91FOSrdnZzxKA6ntsLTaw2MVWCD1hfqLZhTsc3qtxYeyLgHUm27O4waDLr0F2YWrvWYZUxur962neLtcc7S/iaex6CJRQUvU3QRxvcXuTxM3Lzdt6SpwSMqrPXLIMrO2aBo1vSrlTqkBz7FUepUty5+POWKtXVRdmCjmSAPfIrHbXosrJZqtxYhVuPzGwnF0oShhvD6fUUs52RI4LEb6A6HMMOTDUfMcwQeM5n/iFhd2rVvo+4w8SvzBk7hMXVF0pEhgBcdUu1O3VZb5F19UniBzFppbS2MK7CoxqfRgljVV+txACtYnjnkNNZm17qNWml1Rao0/Lnl8Fewabqgct4f/AKP8iPObyNaRmBci6NmVvc8b7xvf4TeUyhLkvEth8RNxMZINGmQVJzg5JXEY3KRVV7meXJhhPUgYahsCToASfCaPQza7o9WsLHeyzPA6WHco8+2fO3HJpmmnrVOqMwLDVjn2ZeM3uivRt2VRopNydN63BPsgZb3xk8I7bcnMmkt+CxdHME1aoaz5sxNieA4t8h3Hvl2o0goAHCYsDhFpoFUcB7vlNmbdtb+XHflmZVqa38hERLREIiIAiIgCIiAIiIAny6Aggi4ORBzBHIz6iAVXanQ2mxLUG9G3s2uh8OHhIDEdGsUn+WH7UYH3GxnSLRaVKllTm88E8bicTkuJ2VjSR6Ok+nqtTa1+e8D7tJ94bopjahG+gW1/rIBmLE7rIwHgo56zq9onEbGC6nbupdihYToG4VgaqIzLu76q9SrY6j0rt1QRcdVVOcreD2OlFnpKu66tunjmDdbHLqnS/I9k65iq601LubKBcn++M5icPXxdepXo0wUY2tcA2GhzyPn4ZyveUoQSUeSS3qSk25cEr0T6RNTVMOyFmN/R52AABJS9uFjaWKq2KqZDdpjs1A7/ANLSF2H0Yf06V6oKFSSVuCXYggE2OWvjYS4s1hFPzHD1PCI6rgpelZNGnsumubjebizEk++R22ts0qCgIiuxNlUWyPM9gkJ0h6RO7PSogZX697Ad4468JpdDuj3pqrVMQxbdtfPLPRR2a6d3bIFLzXpgv7JFT0rVN/Y+qBxOIqioguy6WFqag6gsf77872Sjit4mnUG5UHrIeI9pfaU8xLHRoKoCoAoGgAsBMOOwCVRaot7eqdGU81YZqe6Tz8NzDZ7/AKEbuMvjY5PtLD+ixTLwbMfG/uPnMqTe6c4RqNSlvEurHdWoQARf6tS2Rz3cxbKaFBt4XHcRxBGoMzalOUHiRoQkpRTRlWfaifKLNxKdtZGGzGq2EwVG5TJWqcpNbA2C72qNYD6t9fvW/wC2skp05TeIo4lNRWWa9LYK1AqOoN7b4BYl7G+7md1RwJAuRxEuuz8EKYytewGQsABoAOAE+sJglpjLXiTqf6Tam3a2rprM+f2M6rV1bLgRES6QiIiAIiIAiIgCIiAIiIAiIgCIiAJo7V2mlBC9Q9w4t3CbVaoFBZjYAEk8gNZT9m1v2is1aqOqMkU5gLwy58e+Vbq48mPzZLSp638jZp7Pq4yz4olKWqUBkbcC57uEsOGwyooVAABoBIjaXSGnSGokd/4pyymb8RCLzjL7k/lTkuy7FuvNXaLdRgDY2y75X8P0kvrMO1NrdU58M5xVvHOOlI9hbSUtyrre9W4zD2Pfnl7/AHy59Ax9HUP2x8JSExweo9ha9jrxACk+OUu/QL93V++PhO7H8VEt17GWmIibhmkZ0h2QuJoPSbiLqfZYaGcgxL1KFUlxZhdHHs1BuqT2ggKQPtTuRlE/xK2Kr0vTLk3VRu0/5Z7wcu5uyUL2gpLWunJbtaul6X1IfYWKVkZqiXAGtyD+kxtiw1909W+R/vvkRQ2Uy0N8FxWLgFMt3czvmMvfLr0T6L3VXrerqq+0faPZ2THpW7nPES9VqRissdG9gmqRUqiyDQcX/pLuq20hVtpPqfQULeNGOEZVSo5vLEREnIxERAEREAREQBERAEREAREQBERAERPDAK503xu7SWmvrVTY/dGZ+Q85XKuK9FTCg2yz4W7Zs7crelxjcqYCjwzPvJ8pGpQ/aMTTojRjdzyRcznwJt42MwbmTrVsL6GlRShTy/qbOA6O1q9P9oDsh1pIGZC44lmBBueHD4mH3WRmFVH1zKi5B471LIqeZS4PBROuU6YAAAsAAAOQGgmptDZdKsPpFBPBhkw7jLs7FaVp5K8bl53OWJiaZNlq075ZFtxs/svZvIT5q9IiKVWg24R6oZCWDg+sbnwIyHqsOUmek2wvQ+v9JSY2ViOsp4A8jyI5Sn4vYrA3Q7wOWeTAH2uDC+fymbKkoy0zLsJKSyMFUPpU8rAADdsbgAaDWdQ6A/u6v3x8Jz/CYFadyLk8zwE6F0CX6Koft/BR+ss2jzWWCK59haIiJtGaJX+mlRf2ZlOrFAg5sHU/L3iTOMxS00Z3NlRSxPYBeUCrjq2KrK/ot70ZQimpA5kjecgXBte3FR3yneV1CGnqyehTcpauiNl9iOq0y9t0soJB03ja/vl5pUwoAGgAA7hpK/tnFsaQT0Fa7qDcKGVDwDEHXLgDJPYuPFamDmGWyuDqGAzlex0wk490v+ntZymsskYiJqFcREQBERAEREAREQBERAEREAREQBERAE8M9nhhg5xQRnq12UEk1H0BOrE2mXou64fFVDig1JqgVaRcWVhrkdAb38+ElNo4GthajVsP1qbHedPZJzJty1zm9hsfQxablQA31RvlMOMHSq5fPz4ZflPVDbj9SfVp7K2mDr4X/lz6Wl/0nOaj7D8O43HdJTZu2KdXIEq4FzTYbrjtt9YdouJqU68Z7PZlOUMbrg+ttYEVqNSmfrKbdjDNT52nL6DXGf8AZnXWM5Cp6zn7bZeMpeIxWYstWj5R8tlLv0BqfR1ByYHzFvlKTWGctXQfGIm+HO7v7m5cEBj1vVJFjwlazeKqJrhZgy7zwmeM4GptKh0g6YhWNLCD0lQ5XGYB7OZmzVrQprMmZ8KcpvCPnp7tK+5hkObENU7FB6oPec+5TM3RXDWF/AeEqLYd6gbfYCtUbeuWJcgKQVJtkNdOeekuexNo0lAQkg5DNWAbtDWsfOYVWr5tTU+P4L7hopaUT9cdUyv9Fqtq1ZOdmHgbfMSbrY2n6pdAeRYA+UqZxYo4oVAbqbhrcjrJ51YxuIyT2K9ODcJIvUTHRrBwGU3BFwZkm0nkqiIiegREQBERAEREAREQBERAEREAREQBERAPCJAbV6MpUO/SPo6nMeqe8cPCWCeSOpSjUWJI6jNxeUU5NqYjDELiULLwcZ++ZMbicLiFubK2oOhB59h7RY9stdSkGFmAIOoIuPKVzafRKm9zSO4eWqn5iZ1WzqRXoeV2LEasG/UsMrVTbOKosVpVvSJYgb1qm6Rx3mG9bsux75B11rperelVRnsSLI12I+pqMzyPdN6vhqmGrbtUWINweDDmDxEybapIxpVEAAO+Tb2sgD2WW+WmZlGc5+2XQuRUeYm/sHo8cSfSVWK0wckU2JPa3DhpnyIk70lxOHweFe6LZgbLu33nOe8xsetfO5zvILZe3jQQ2F7Am3cLyj7a23Uxgeqxc2YD0fWNJVAtewOha2ugtrrJKclpwluRypylPd7EvUxVXEUl3qr726ubEm4t8D2SUw9SnhaH/l1Z6ri1RyDdByHHxHbobSMwOIV0BRd0AAbgIbgLsSSNT2ZTfo4X0twrHtAABH4WF5WbedydxWMGHo8pZmqvf2V5knlyyyAl62fhgFUWHVsctAezs4d2Ur+B2c6Czekq53F39GVtpYEEebTJs7EY5arb9Mml1itxTZ7DQEo1iZxJZ3RHN52Rbai31lc2thcz2zWp9KMRvbtTDlBwZlqKD4kWEyYjajOPUHgb/KeKLRxTi48jo/tg0G3KnqH/AEnmOyXTD4hXXeRgw5gzmmJLE33SPAzc6NYpqddOtZWNmHA3099po2t44Yg+DitQTWpcnRYngM9m2UBERAEREAREQBERAEREAREQBERAEREAREQBPDPYgEdtjZKYhN1xnqrcVPPu7JzzaWznouaT25jPJhwI5TpG1NopQQvUNgNBxJ4Ads5djcU9ao1Z9ScuwaADuymV4gobf7F201fY9dLLYZ31HPskdsDo/WCF1QlU6pIBvcgdbd1OXLS8klJI7uWsn9kLi/Rg0L7huR6lr8fWzlCCctl+hanLSv7KrVwKud7NW9pDY37RoZtYWnXX1KiP2Nem3mAVPjaWTE7IxVU3qU0v7X0at4kHOZcL0UqWuzKp4DM+ZGk6+HqviJz58Mbs1MDtqrT/AHtCqB7SqKq+dMn4SZw3SKifWdV+/wDRnycAz4p7LrJ9W/apH/ebKuw9YMO9T85G4VIcxaI5aJcGwm0qRGTKe5gfnNXG7Qogdb+L+s+KqUm9ZKZ71UyLxmAw4z9DR/Iv6TmU2+f2PIU1kjNo7Tw3MDvcfqZCttEOwWiCcxdrGwHG0lzhFvanRT8NJL/Cb2E2BWqW6u4ObZW7hrPYU5S9qZO5Rit2WrozWZ8Ohc3OYvxIBsJLTW2fhBSpqgzCi1+fMzZn0dKLjBJ9jKk05NoRESQ5EREAREQBERAEREAREQBERAEREAREQBPDEQClf4i6Ue9/5ZU6v7vxT+IREwb38ZmnbfhmxQ4y9dDv+X/E0RO7D8U4u/YTwn1ETaM88iIhgw19JpiIlGp7iSPBvUtJkiJao+05fInsRJTk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0" y="1609955"/>
            <a:ext cx="1286319" cy="159215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07975" y="4154979"/>
            <a:ext cx="1722706" cy="19199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поддержки при внедрении ЭДО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26196" y="4133204"/>
            <a:ext cx="1662673" cy="18942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Внедрение и настройка системы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13525" y="4133204"/>
            <a:ext cx="1604101" cy="18942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сотрудников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0304" y="4154979"/>
            <a:ext cx="1604101" cy="18724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Техническая поддержка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196786" y="4873957"/>
            <a:ext cx="489204" cy="412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536374" y="4873957"/>
            <a:ext cx="489204" cy="412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767350" y="4870667"/>
            <a:ext cx="489204" cy="412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3048" y="1723415"/>
            <a:ext cx="6386033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Специалисты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Safe-doc.com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выполнят полный комплекс услуг по переводу вашей организации на электронный документооборот:</a:t>
            </a:r>
          </a:p>
        </p:txBody>
      </p:sp>
    </p:spTree>
    <p:extLst>
      <p:ext uri="{BB962C8B-B14F-4D97-AF65-F5344CB8AC3E}">
        <p14:creationId xmlns:p14="http://schemas.microsoft.com/office/powerpoint/2010/main" val="17272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Выгоды от использования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Safe-doc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ЭДО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QTEhQUEBQUFRUVFBUVFBQXFBQUFBQVFBYWGBUVFBUYHCggGBolGxQUITEhJSkrLi4uFx8zODMsNygtLisBCgoKDg0OGxAQGy4mHyYsLCwsLC0sLCwsLCwsLCwsLC8sLCwsLCwsLCwsLCwsLCwsLCwsLCwsLCwsLCwsLCwsLP/AABEIAMEBBgMBIgACEQEDEQH/xAAbAAEAAgMBAQAAAAAAAAAAAAAABQYDBAcBAv/EAEcQAAIBAgMEBgYHBgQEBwAAAAECAAMRBCExBRJBUQYiYXGBkRMyUqGxwSNCYnKCktEUM7LC4fAHQ6LSFTRT8RYkY3ODk6P/xAAaAQEAAwEBAQAAAAAAAAAAAAAAAwQFAgEG/8QALxEAAgEDAwIEBAYDAAAAAAAAAAECAwQREiExQVEFEyIyFGFxgTNCobHB0SNS4f/aAAwDAQACEQMRAD8A7jERAEREAREQBERAEREAREQDwzXxGKCsq2uWvYdi6k+Y85sGQmIr9arUHC1Gn2sSB73YD8MrXNV04ZXPQ6hHLJNcUOII9/wmRKynQju4+UiV6NUABuh1bi6O6sx4s1jmSc5p7WwVahTZ6dcuFt9HVRX3rkCwYWIOeucjdSvBZkk0dqMW8JlmvF5H4EnfccAqCw0D9ctbwKSG6Q7VxN3XCqoCDN2IG8RYkJfLIe/lO3dRjSVSW2TyNNylhFpJnw1ZRqwHiJyWpiMRUY7+JqcerYXGfM/pNjB4A3zrVjf7YHwWVX4kuiLPwfdnUf2hPaXzE9FZfaHmJSsJshT/AJtYf/Kf0krT2Dl1cTiR3VFPxUzmPiMm8aSOdGMepYgw5z6lfGxqg9XE1fxrTf5CDhsWnq1aT9jI1L+BjLHxjSzKLItC6Mn7z2VmptXFU/3mH3hzpuGHk1mMYbpjRJ3agZDyZSp8jOoX1KXU98meMos0TXwmMSoL02DDsOnfNiW1JNZRE1gRET0CIiAIiIAiIgCIiAIiIAiY61ZVF2IUcyQB5mRdXpLhl/zL/dVm94E4lUjHlnqi3wiYiQa9KsPxZh2lG/SbuF2tRqZJUUnlex8jnOY1oS4aPXCS5RvxPJ7JTkxYqruIzHRVJ8heQ+Bokmip+qrVn+8chfxdj+CbnSBrYep2gD8zAfOe7PH0lQ8lpr5bx/mlGt6q8I/ckW0cm+JE9Jn3aO8QSqujPbUKrAk+4SXnzUQEEEXByI5gy1Uhrg49ziLw8kdsuqpLkG++wqL2qURQR+Wx/rK5iK7KmJCWO7WqFSwNiGsWHbqRrykkuwqlK64Z6Zp3JWnVVmFMnXcIN7a5SqdJsfihUekalLqWyWlug3AaxLMTymNdRqeUoSWMde5coKLnsQwqNZmbNiyi9gFG/u5gdlzlJPC4Y8/9KfISLpOWUEqVJqKSDzBW9uzq+8yxYFZSZekbGF2ex+t/pT5iSlDZdThUH/1Uv9sy4FZM0xlPI5b2KtWeOhGLhsQulSme9GH8LCeVK2JXVVP3XI9zKfjJi0+GEmnrgs5K6mnyiuYnbDDJ1I71y/OCf4ZC4+urg5A9mo8ARc+Use1KYIMqeLSxkCedy7TSS2PjZtapTqIcPe9wN0XIa59Xu+E6ouk5dszHNRqelVN/cV2ZdOqFzN/EecvCdIEG76TdUsobdLgHMdvl4TVsa0KcXqfJWuYOUtkTUTTp7QQ8beGXmMptgzUhUjP2vJTaa5PYiJ2eCIiAIiIAiIgHhMrG3uk4QmnQsz6FtVU8hzMy9MNs+iT0dM/SPx4qvE950HjylLwtKZ13dOL0QLVCipeqRtMHqtvVmZj2nTuHCbtHBDgvum3szCXzMsWEwgA0mXmU3jqWZTjBFa/4Zf6tpqYjZPZL36KYK2GB4TuVGpBZaIlXTKfgtrVqBtcug1RjmB9k8JcNlbVp113qZzHrKfWU9olZ21RVWAOROl9G7Aef6yETEPQqCpTNiPIjiGHESe3u5QeHwezoqazEvnSVCcNVtqAG/Kwb5T72W4LMR9Zab+YI/ljBYpcTR3l0dSrDipIsQZH9H69t0HVd+i33kN19wYS3UklXhNcPYrJehrsWGJ4J7NAhPDOV9JHvi6337eQA+U6oZyLblX6au3/qP57xA99pm+JP0RXzLln7mY7Zp974Kxk9gRK9gHLFd7UXPwA/iMseBmOy9In8CJLpIrA8JKrEHuUq/JkvMbmfRmKqcpJXllYIYrch9pPkZVcac5YtqVJWcQ2chjwaEFhG3szD79HEBbF3VaaC9r3O83cAAM5eNn4dShDKpG8ciARkAOPdITolsvepb5ZgHY9UWF93q62vw4GWumgAAAAA0A0E2bOg9pSW2CjcVMtpFT23gKdGvhjRRU32qK4QbobqErcDLWWnCnqL3D4SD6VDr4X/AN/4qbybwfqL3CTUYqNxNLsjibzCJmiIl0hEREAREQBPlp9TS2zV3KFZhqKbkd+6bTmTwsnqWXg5vtLG+mxDudC1l+6uS+6bOCF2EhaBkzs5tJ85KWW2zWSwsFu2dTGUmaYkDs+rpJyk9xJbVpT3KddPJlnjCLwTNWTWCsRO3MGtRCD4G2h/vhOY7Xq1VbUgAkW+qCOHaORPIjhOq7QfKcy6Ti1XL1XWx7GU5fy/mMxG/wDI8Gjbe3cnegO1fpNy/VqjIcnXh5XHgJOYtTSxRUZLiBvpyFamQSO49U9tzOb9HcSUq30KurW5FWs3ynV+kmCNWhen+8pkVafMsv1fFSR3kS/Ti6lFxXK3RDWSjUz3JPD1QyhhoRf+hmWQ2wMeKigjRxvr2H66+Zv+KTAmjQqqpBSKko6Xg9M4ptl7uftVWJ8z8yJ2ozhW3m63i/vZZS8R/L9y3ZcssT4YIKWWZpAn8RP+2SWCmljqwYpu6BUT8qk/zibWDbSYyLjz1LFg5LU9JDYNpK0WynieGVayMxM1sU2UzsZGY6rkYqSyyOlHLITalXWQNQyQx9W80EpFmVRqxAHibTqKyXuDo/R+huYakPsAnvbrH4yRnzTWwAGgFvKekz6iEdMUjHk8vJAdIutXw6+z6SoewKu6P9TCTmHWygcgPhILDj02Iapw/dp9ymbufF7D8MsAle39VSc/sST2SiexES2RCIiAIiIAkd0gS+Grgf8ASf3KZIzHVQMCDoQQe4zmazFo9Tw8nGaRkjhMRaaOJoGnUem2qMV8jrPpGnzbWGbHKLZgMYJPYTGCULD4i0k8PtHtnDyt0cSgpLDLwuIHOfNXFASpf8XtMVbbJM786o1jJF8MskltTaeolG2/Wve/Ehh3jI+60la+JLSv9IGtuX43Hw/rPKa3LEUlwa+xWLOzHMneJPazCd2oeqv3R8JxToxhSzopHWqMtuxd43vfnvD8s7comtYreTKV2+CrPTOHxJRfVqk1aPACoP3idgO8fzdks2HrBlDLoRccPPtmptvZ/pqZAydTvU29lxp8x4zS2Bj97I5bxN19iqP3iePrD8U7h/hraekuPqQS9cc9UThnCuki2Y9jN7mE7recW6X0LVKl+FSoPO9vgJH4h+Vlize7R94CrcJ3E+W6v8sm8G+cr+y890jTcPvq1P8AbJrDNnMaXJeZZcG0lKLyDwtWSNKtI2QzjlG9UqSG2pWym5VrZSv7SxFzApwwR+IbOfezau7WpsF3yGFluFub5WJ7c+4GazmfeC2E+JrUtyoFFO7vpewYBRbUE7rcuGcnpp6lg7njTudGobQG+KdQbjld4C+8CONjYZiYdt4wgCmhs9S4v7CfWc/AdplQx9SpTxiiq5fccMpAN929woGt+GpvLNszCs7tUq+sSN7kLerTXsHHmfCasLmdSOjr/BQlTUMS6G/srChEFhbIADko0Hz8ZviAJ7NCnBQioort5eREROzwREQBERAE8tPYgFC6f7JIYYhBkbLU7CPVbyy8JUkM7LiKKupVgCrCxB4gzmnSDo8+GYst2pE5NxXsb9eMyLy3aeuPBftqyxpZGKZkUmKLTZBHKZxbMaoTMgoc58u5Gk1cXiSqkkgWBzN90ZG17A2va3eQJ6lk8N16Z3WZQN1RcksFGXadfCQxVK7ekOaqLLfIX1Zu0aDPtkctV6gG91FOSrdnZzxKA6ntsLTaw2MVWCD1hfqLZhTsc3qtxYeyLgHUm27O4waDLr0F2YWrvWYZUxur962neLtcc7S/iaex6CJRQUvU3QRxvcXuTxM3Lzdt6SpwSMqrPXLIMrO2aBo1vSrlTqkBz7FUepUty5+POWKtXVRdmCjmSAPfIrHbXosrJZqtxYhVuPzGwnF0oShhvD6fUUs52RI4LEb6A6HMMOTDUfMcwQeM5n/iFhd2rVvo+4w8SvzBk7hMXVF0pEhgBcdUu1O3VZb5F19UniBzFppbS2MK7CoxqfRgljVV+txACtYnjnkNNZm17qNWml1Rao0/Lnl8Fewabqgct4f/AKP8iPObyNaRmBci6NmVvc8b7xvf4TeUyhLkvEth8RNxMZINGmQVJzg5JXEY3KRVV7meXJhhPUgYahsCToASfCaPQza7o9WsLHeyzPA6WHco8+2fO3HJpmmnrVOqMwLDVjn2ZeM3uivRt2VRopNydN63BPsgZb3xk8I7bcnMmkt+CxdHME1aoaz5sxNieA4t8h3Hvl2o0goAHCYsDhFpoFUcB7vlNmbdtb+XHflmZVqa38hERLREIiIAiIgCIiAIiIAny6Aggi4ORBzBHIz6iAVXanQ2mxLUG9G3s2uh8OHhIDEdGsUn+WH7UYH3GxnSLRaVKllTm88E8bicTkuJ2VjSR6Ok+nqtTa1+e8D7tJ94bopjahG+gW1/rIBmLE7rIwHgo56zq9onEbGC6nbupdihYToG4VgaqIzLu76q9SrY6j0rt1QRcdVVOcreD2OlFnpKu66tunjmDdbHLqnS/I9k65iq601LubKBcn++M5icPXxdepXo0wUY2tcA2GhzyPn4ZyveUoQSUeSS3qSk25cEr0T6RNTVMOyFmN/R52AABJS9uFjaWKq2KqZDdpjs1A7/ANLSF2H0Yf06V6oKFSSVuCXYggE2OWvjYS4s1hFPzHD1PCI6rgpelZNGnsumubjebizEk++R22ts0qCgIiuxNlUWyPM9gkJ0h6RO7PSogZX697Ad4468JpdDuj3pqrVMQxbdtfPLPRR2a6d3bIFLzXpgv7JFT0rVN/Y+qBxOIqioguy6WFqag6gsf77872Sjit4mnUG5UHrIeI9pfaU8xLHRoKoCoAoGgAsBMOOwCVRaot7eqdGU81YZqe6Tz8NzDZ7/AKEbuMvjY5PtLD+ixTLwbMfG/uPnMqTe6c4RqNSlvEurHdWoQARf6tS2Rz3cxbKaFBt4XHcRxBGoMzalOUHiRoQkpRTRlWfaifKLNxKdtZGGzGq2EwVG5TJWqcpNbA2C72qNYD6t9fvW/wC2skp05TeIo4lNRWWa9LYK1AqOoN7b4BYl7G+7md1RwJAuRxEuuz8EKYytewGQsABoAOAE+sJglpjLXiTqf6Tam3a2rprM+f2M6rV1bLgRES6QiIiAIiIAiIgCIiAIiIAiIgCIiAJo7V2mlBC9Q9w4t3CbVaoFBZjYAEk8gNZT9m1v2is1aqOqMkU5gLwy58e+Vbq48mPzZLSp638jZp7Pq4yz4olKWqUBkbcC57uEsOGwyooVAABoBIjaXSGnSGokd/4pyymb8RCLzjL7k/lTkuy7FuvNXaLdRgDY2y75X8P0kvrMO1NrdU58M5xVvHOOlI9hbSUtyrre9W4zD2Pfnl7/AHy59Ax9HUP2x8JSExweo9ha9jrxACk+OUu/QL93V++PhO7H8VEt17GWmIibhmkZ0h2QuJoPSbiLqfZYaGcgxL1KFUlxZhdHHs1BuqT2ggKQPtTuRlE/xK2Kr0vTLk3VRu0/5Z7wcu5uyUL2gpLWunJbtaul6X1IfYWKVkZqiXAGtyD+kxtiw1909W+R/vvkRQ2Uy0N8FxWLgFMt3czvmMvfLr0T6L3VXrerqq+0faPZ2THpW7nPES9VqRissdG9gmqRUqiyDQcX/pLuq20hVtpPqfQULeNGOEZVSo5vLEREnIxERAEREAREQBERAEREAREQBERAERPDAK503xu7SWmvrVTY/dGZ+Q85XKuK9FTCg2yz4W7Zs7crelxjcqYCjwzPvJ8pGpQ/aMTTojRjdzyRcznwJt42MwbmTrVsL6GlRShTy/qbOA6O1q9P9oDsh1pIGZC44lmBBueHD4mH3WRmFVH1zKi5B471LIqeZS4PBROuU6YAAAsAAAOQGgmptDZdKsPpFBPBhkw7jLs7FaVp5K8bl53OWJiaZNlq075ZFtxs/svZvIT5q9IiKVWg24R6oZCWDg+sbnwIyHqsOUmek2wvQ+v9JSY2ViOsp4A8jyI5Sn4vYrA3Q7wOWeTAH2uDC+fymbKkoy0zLsJKSyMFUPpU8rAADdsbgAaDWdQ6A/u6v3x8Jz/CYFadyLk8zwE6F0CX6Koft/BR+ss2jzWWCK59haIiJtGaJX+mlRf2ZlOrFAg5sHU/L3iTOMxS00Z3NlRSxPYBeUCrjq2KrK/ot70ZQimpA5kjecgXBte3FR3yneV1CGnqyehTcpauiNl9iOq0y9t0soJB03ja/vl5pUwoAGgAA7hpK/tnFsaQT0Fa7qDcKGVDwDEHXLgDJPYuPFamDmGWyuDqGAzlex0wk490v+ntZymsskYiJqFcREQBERAEREAREQBERAEREAREQBERAE8M9nhhg5xQRnq12UEk1H0BOrE2mXou64fFVDig1JqgVaRcWVhrkdAb38+ElNo4GthajVsP1qbHedPZJzJty1zm9hsfQxablQA31RvlMOMHSq5fPz4ZflPVDbj9SfVp7K2mDr4X/lz6Wl/0nOaj7D8O43HdJTZu2KdXIEq4FzTYbrjtt9YdouJqU68Z7PZlOUMbrg+ttYEVqNSmfrKbdjDNT52nL6DXGf8AZnXWM5Cp6zn7bZeMpeIxWYstWj5R8tlLv0BqfR1ByYHzFvlKTWGctXQfGIm+HO7v7m5cEBj1vVJFjwlazeKqJrhZgy7zwmeM4GptKh0g6YhWNLCD0lQ5XGYB7OZmzVrQprMmZ8KcpvCPnp7tK+5hkObENU7FB6oPec+5TM3RXDWF/AeEqLYd6gbfYCtUbeuWJcgKQVJtkNdOeekuexNo0lAQkg5DNWAbtDWsfOYVWr5tTU+P4L7hopaUT9cdUyv9Fqtq1ZOdmHgbfMSbrY2n6pdAeRYA+UqZxYo4oVAbqbhrcjrJ51YxuIyT2K9ODcJIvUTHRrBwGU3BFwZkm0nkqiIiegREQBERAEREAREQBERAEREAREQBERAPCJAbV6MpUO/SPo6nMeqe8cPCWCeSOpSjUWJI6jNxeUU5NqYjDELiULLwcZ++ZMbicLiFubK2oOhB59h7RY9stdSkGFmAIOoIuPKVzafRKm9zSO4eWqn5iZ1WzqRXoeV2LEasG/UsMrVTbOKosVpVvSJYgb1qm6Rx3mG9bsux75B11rperelVRnsSLI12I+pqMzyPdN6vhqmGrbtUWINweDDmDxEybapIxpVEAAO+Tb2sgD2WW+WmZlGc5+2XQuRUeYm/sHo8cSfSVWK0wckU2JPa3DhpnyIk70lxOHweFe6LZgbLu33nOe8xsetfO5zvILZe3jQQ2F7Am3cLyj7a23Uxgeqxc2YD0fWNJVAtewOha2ugtrrJKclpwluRypylPd7EvUxVXEUl3qr726ubEm4t8D2SUw9SnhaH/l1Z6ri1RyDdByHHxHbobSMwOIV0BRd0AAbgIbgLsSSNT2ZTfo4X0twrHtAABH4WF5WbedydxWMGHo8pZmqvf2V5knlyyyAl62fhgFUWHVsctAezs4d2Ur+B2c6Czekq53F39GVtpYEEebTJs7EY5arb9Mml1itxTZ7DQEo1iZxJZ3RHN52Rbai31lc2thcz2zWp9KMRvbtTDlBwZlqKD4kWEyYjajOPUHgb/KeKLRxTi48jo/tg0G3KnqH/AEnmOyXTD4hXXeRgw5gzmmJLE33SPAzc6NYpqddOtZWNmHA3099po2t44Yg+DitQTWpcnRYngM9m2UBERAEREAREQBERAEREAREQBERAEREAREQBPDPYgEdtjZKYhN1xnqrcVPPu7JzzaWznouaT25jPJhwI5TpG1NopQQvUNgNBxJ4Ads5djcU9ao1Z9ScuwaADuymV4gobf7F201fY9dLLYZ31HPskdsDo/WCF1QlU6pIBvcgdbd1OXLS8klJI7uWsn9kLi/Rg0L7huR6lr8fWzlCCctl+hanLSv7KrVwKud7NW9pDY37RoZtYWnXX1KiP2Nem3mAVPjaWTE7IxVU3qU0v7X0at4kHOZcL0UqWuzKp4DM+ZGk6+HqviJz58Mbs1MDtqrT/AHtCqB7SqKq+dMn4SZw3SKifWdV+/wDRnycAz4p7LrJ9W/apH/ebKuw9YMO9T85G4VIcxaI5aJcGwm0qRGTKe5gfnNXG7Qogdb+L+s+KqUm9ZKZ71UyLxmAw4z9DR/Iv6TmU2+f2PIU1kjNo7Tw3MDvcfqZCttEOwWiCcxdrGwHG0lzhFvanRT8NJL/Cb2E2BWqW6u4ObZW7hrPYU5S9qZO5Rit2WrozWZ8Ohc3OYvxIBsJLTW2fhBSpqgzCi1+fMzZn0dKLjBJ9jKk05NoRESQ5EREAREQBERAEREAREQBERAEREAREQBPDEQClf4i6Ue9/5ZU6v7vxT+IREwb38ZmnbfhmxQ4y9dDv+X/E0RO7D8U4u/YTwn1ETaM88iIhgw19JpiIlGp7iSPBvUtJkiJao+05fInsRJTk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66" y="897710"/>
            <a:ext cx="1286319" cy="1592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1048" y="2452541"/>
            <a:ext cx="1805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Электронный документооборот (ЭДО)</a:t>
            </a:r>
          </a:p>
          <a:p>
            <a:pPr algn="ctr"/>
            <a:endParaRPr lang="ru-RU" b="1" dirty="0" smtClean="0"/>
          </a:p>
        </p:txBody>
      </p:sp>
      <p:sp>
        <p:nvSpPr>
          <p:cNvPr id="15" name="Стрелка вправо 14"/>
          <p:cNvSpPr/>
          <p:nvPr/>
        </p:nvSpPr>
        <p:spPr>
          <a:xfrm rot="7852476">
            <a:off x="1172693" y="3374381"/>
            <a:ext cx="1336821" cy="52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341456" y="3677724"/>
            <a:ext cx="1328013" cy="52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3263227">
            <a:off x="5830248" y="3467298"/>
            <a:ext cx="1367528" cy="460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375" y="4331758"/>
            <a:ext cx="1665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Экономия трудозатрат персонала и расходных материалов для оргтехники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186533" y="4726387"/>
            <a:ext cx="1848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Увеличение скорости работы организации в целом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448298" y="4413469"/>
            <a:ext cx="1710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Автоматизация бизнес-процессов организации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862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0606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Что такое 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Safe-doc</a:t>
            </a:r>
            <a:r>
              <a:rPr lang="ru-RU" sz="4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?</a:t>
            </a:r>
            <a:endParaRPr lang="ru-RU" sz="4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3" y="220852"/>
            <a:ext cx="3501854" cy="814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6" y="3255916"/>
            <a:ext cx="1313217" cy="16208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1555" y="2215663"/>
            <a:ext cx="869417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/>
              <a:t>Онлайн-сервис подготовки документов  и организации электронного документооборота:</a:t>
            </a:r>
            <a:endParaRPr lang="ru-RU" sz="17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99" y="3255917"/>
            <a:ext cx="1319627" cy="16208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94" y="3255917"/>
            <a:ext cx="1319326" cy="16208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85" y="3284645"/>
            <a:ext cx="1286319" cy="15921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0835" y="5124475"/>
            <a:ext cx="1313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Защита персональных данных (ПД)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57047" y="5124475"/>
            <a:ext cx="1899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Защита Государ</a:t>
            </a:r>
          </a:p>
          <a:p>
            <a:pPr algn="ctr"/>
            <a:r>
              <a:rPr lang="ru-RU" sz="1400" dirty="0" smtClean="0"/>
              <a:t>ственных Информационных  Систем (ГИС</a:t>
            </a:r>
            <a:r>
              <a:rPr lang="ru-RU" dirty="0" smtClean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7366" y="5124475"/>
            <a:ext cx="1805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Электронный документооборот (ЭДО)</a:t>
            </a:r>
            <a:endParaRPr lang="ru-RU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748079" y="5150136"/>
            <a:ext cx="180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Стандарт Центробанка (ЦБ)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102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Safe-doc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ЭДО (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beta)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QTEhQUEBQUFRUVFBUVFBQXFBQUFBQVFBYWGBUVFBUYHCggGBolGxQUITEhJSkrLi4uFx8zODMsNygtLisBCgoKDg0OGxAQGy4mHyYsLCwsLC0sLCwsLCwsLCwsLC8sLCwsLCwsLCwsLCwsLCwsLCwsLCwsLCwsLCwsLCwsLP/AABEIAMEBBgMBIgACEQEDEQH/xAAbAAEAAgMBAQAAAAAAAAAAAAAABQYDBAcBAv/EAEcQAAIBAgMEBgYHBgQEBwAAAAECAAMRBCExBRJBUQYiYXGBkRMyUqGxwSNCYnKCktEUM7LC4fAHQ6LSFTRT8RYkY3ODk6P/xAAaAQEAAwEBAQAAAAAAAAAAAAAAAwQFAgEG/8QALxEAAgEDAwIEBAYDAAAAAAAAAAECAwQREiExQVEFEyIyFGFxgTNCobHB0SNS4f/aAAwDAQACEQMRAD8A7jERAEREAREQBERAEREAREQDwzXxGKCsq2uWvYdi6k+Y85sGQmIr9arUHC1Gn2sSB73YD8MrXNV04ZXPQ6hHLJNcUOII9/wmRKynQju4+UiV6NUABuh1bi6O6sx4s1jmSc5p7WwVahTZ6dcuFt9HVRX3rkCwYWIOeucjdSvBZkk0dqMW8JlmvF5H4EnfccAqCw0D9ctbwKSG6Q7VxN3XCqoCDN2IG8RYkJfLIe/lO3dRjSVSW2TyNNylhFpJnw1ZRqwHiJyWpiMRUY7+JqcerYXGfM/pNjB4A3zrVjf7YHwWVX4kuiLPwfdnUf2hPaXzE9FZfaHmJSsJshT/AJtYf/Kf0krT2Dl1cTiR3VFPxUzmPiMm8aSOdGMepYgw5z6lfGxqg9XE1fxrTf5CDhsWnq1aT9jI1L+BjLHxjSzKLItC6Mn7z2VmptXFU/3mH3hzpuGHk1mMYbpjRJ3agZDyZSp8jOoX1KXU98meMos0TXwmMSoL02DDsOnfNiW1JNZRE1gRET0CIiAIiIAiIgCIiAIiIAiY61ZVF2IUcyQB5mRdXpLhl/zL/dVm94E4lUjHlnqi3wiYiQa9KsPxZh2lG/SbuF2tRqZJUUnlex8jnOY1oS4aPXCS5RvxPJ7JTkxYqruIzHRVJ8heQ+Bokmip+qrVn+8chfxdj+CbnSBrYep2gD8zAfOe7PH0lQ8lpr5bx/mlGt6q8I/ckW0cm+JE9Jn3aO8QSqujPbUKrAk+4SXnzUQEEEXByI5gy1Uhrg49ziLw8kdsuqpLkG++wqL2qURQR+Wx/rK5iK7KmJCWO7WqFSwNiGsWHbqRrykkuwqlK64Z6Zp3JWnVVmFMnXcIN7a5SqdJsfihUekalLqWyWlug3AaxLMTymNdRqeUoSWMde5coKLnsQwqNZmbNiyi9gFG/u5gdlzlJPC4Y8/9KfISLpOWUEqVJqKSDzBW9uzq+8yxYFZSZekbGF2ex+t/pT5iSlDZdThUH/1Uv9sy4FZM0xlPI5b2KtWeOhGLhsQulSme9GH8LCeVK2JXVVP3XI9zKfjJi0+GEmnrgs5K6mnyiuYnbDDJ1I71y/OCf4ZC4+urg5A9mo8ARc+Use1KYIMqeLSxkCedy7TSS2PjZtapTqIcPe9wN0XIa59Xu+E6ouk5dszHNRqelVN/cV2ZdOqFzN/EecvCdIEG76TdUsobdLgHMdvl4TVsa0KcXqfJWuYOUtkTUTTp7QQ8beGXmMptgzUhUjP2vJTaa5PYiJ2eCIiAIiIAiIgHhMrG3uk4QmnQsz6FtVU8hzMy9MNs+iT0dM/SPx4qvE950HjylLwtKZ13dOL0QLVCipeqRtMHqtvVmZj2nTuHCbtHBDgvum3szCXzMsWEwgA0mXmU3jqWZTjBFa/4Zf6tpqYjZPZL36KYK2GB4TuVGpBZaIlXTKfgtrVqBtcug1RjmB9k8JcNlbVp113qZzHrKfWU9olZ21RVWAOROl9G7Aef6yETEPQqCpTNiPIjiGHESe3u5QeHwezoqazEvnSVCcNVtqAG/Kwb5T72W4LMR9Zab+YI/ljBYpcTR3l0dSrDipIsQZH9H69t0HVd+i33kN19wYS3UklXhNcPYrJehrsWGJ4J7NAhPDOV9JHvi6337eQA+U6oZyLblX6au3/qP57xA99pm+JP0RXzLln7mY7Zp974Kxk9gRK9gHLFd7UXPwA/iMseBmOy9In8CJLpIrA8JKrEHuUq/JkvMbmfRmKqcpJXllYIYrch9pPkZVcac5YtqVJWcQ2chjwaEFhG3szD79HEBbF3VaaC9r3O83cAAM5eNn4dShDKpG8ciARkAOPdITolsvepb5ZgHY9UWF93q62vw4GWumgAAAAA0A0E2bOg9pSW2CjcVMtpFT23gKdGvhjRRU32qK4QbobqErcDLWWnCnqL3D4SD6VDr4X/AN/4qbybwfqL3CTUYqNxNLsjibzCJmiIl0hEREAREQBPlp9TS2zV3KFZhqKbkd+6bTmTwsnqWXg5vtLG+mxDudC1l+6uS+6bOCF2EhaBkzs5tJ85KWW2zWSwsFu2dTGUmaYkDs+rpJyk9xJbVpT3KddPJlnjCLwTNWTWCsRO3MGtRCD4G2h/vhOY7Xq1VbUgAkW+qCOHaORPIjhOq7QfKcy6Ti1XL1XWx7GU5fy/mMxG/wDI8Gjbe3cnegO1fpNy/VqjIcnXh5XHgJOYtTSxRUZLiBvpyFamQSO49U9tzOb9HcSUq30KurW5FWs3ynV+kmCNWhen+8pkVafMsv1fFSR3kS/Ti6lFxXK3RDWSjUz3JPD1QyhhoRf+hmWQ2wMeKigjRxvr2H66+Zv+KTAmjQqqpBSKko6Xg9M4ptl7uftVWJ8z8yJ2ozhW3m63i/vZZS8R/L9y3ZcssT4YIKWWZpAn8RP+2SWCmljqwYpu6BUT8qk/zibWDbSYyLjz1LFg5LU9JDYNpK0WynieGVayMxM1sU2UzsZGY6rkYqSyyOlHLITalXWQNQyQx9W80EpFmVRqxAHibTqKyXuDo/R+huYakPsAnvbrH4yRnzTWwAGgFvKekz6iEdMUjHk8vJAdIutXw6+z6SoewKu6P9TCTmHWygcgPhILDj02Iapw/dp9ymbufF7D8MsAle39VSc/sST2SiexES2RCIiAIiIAkd0gS+Grgf8ASf3KZIzHVQMCDoQQe4zmazFo9Tw8nGaRkjhMRaaOJoGnUem2qMV8jrPpGnzbWGbHKLZgMYJPYTGCULD4i0k8PtHtnDyt0cSgpLDLwuIHOfNXFASpf8XtMVbbJM786o1jJF8MskltTaeolG2/Wve/Ehh3jI+60la+JLSv9IGtuX43Hw/rPKa3LEUlwa+xWLOzHMneJPazCd2oeqv3R8JxToxhSzopHWqMtuxd43vfnvD8s7comtYreTKV2+CrPTOHxJRfVqk1aPACoP3idgO8fzdks2HrBlDLoRccPPtmptvZ/pqZAydTvU29lxp8x4zS2Bj97I5bxN19iqP3iePrD8U7h/hraekuPqQS9cc9UThnCuki2Y9jN7mE7recW6X0LVKl+FSoPO9vgJH4h+Vlize7R94CrcJ3E+W6v8sm8G+cr+y890jTcPvq1P8AbJrDNnMaXJeZZcG0lKLyDwtWSNKtI2QzjlG9UqSG2pWym5VrZSv7SxFzApwwR+IbOfezau7WpsF3yGFluFub5WJ7c+4GazmfeC2E+JrUtyoFFO7vpewYBRbUE7rcuGcnpp6lg7njTudGobQG+KdQbjld4C+8CONjYZiYdt4wgCmhs9S4v7CfWc/AdplQx9SpTxiiq5fccMpAN929woGt+GpvLNszCs7tUq+sSN7kLerTXsHHmfCasLmdSOjr/BQlTUMS6G/srChEFhbIADko0Hz8ZviAJ7NCnBQioort5eREROzwREQBERAE8tPYgFC6f7JIYYhBkbLU7CPVbyy8JUkM7LiKKupVgCrCxB4gzmnSDo8+GYst2pE5NxXsb9eMyLy3aeuPBftqyxpZGKZkUmKLTZBHKZxbMaoTMgoc58u5Gk1cXiSqkkgWBzN90ZG17A2va3eQJ6lk8N16Z3WZQN1RcksFGXadfCQxVK7ekOaqLLfIX1Zu0aDPtkctV6gG91FOSrdnZzxKA6ntsLTaw2MVWCD1hfqLZhTsc3qtxYeyLgHUm27O4waDLr0F2YWrvWYZUxur962neLtcc7S/iaex6CJRQUvU3QRxvcXuTxM3Lzdt6SpwSMqrPXLIMrO2aBo1vSrlTqkBz7FUepUty5+POWKtXVRdmCjmSAPfIrHbXosrJZqtxYhVuPzGwnF0oShhvD6fUUs52RI4LEb6A6HMMOTDUfMcwQeM5n/iFhd2rVvo+4w8SvzBk7hMXVF0pEhgBcdUu1O3VZb5F19UniBzFppbS2MK7CoxqfRgljVV+txACtYnjnkNNZm17qNWml1Rao0/Lnl8Fewabqgct4f/AKP8iPObyNaRmBci6NmVvc8b7xvf4TeUyhLkvEth8RNxMZINGmQVJzg5JXEY3KRVV7meXJhhPUgYahsCToASfCaPQza7o9WsLHeyzPA6WHco8+2fO3HJpmmnrVOqMwLDVjn2ZeM3uivRt2VRopNydN63BPsgZb3xk8I7bcnMmkt+CxdHME1aoaz5sxNieA4t8h3Hvl2o0goAHCYsDhFpoFUcB7vlNmbdtb+XHflmZVqa38hERLREIiIAiIgCIiAIiIAny6Aggi4ORBzBHIz6iAVXanQ2mxLUG9G3s2uh8OHhIDEdGsUn+WH7UYH3GxnSLRaVKllTm88E8bicTkuJ2VjSR6Ok+nqtTa1+e8D7tJ94bopjahG+gW1/rIBmLE7rIwHgo56zq9onEbGC6nbupdihYToG4VgaqIzLu76q9SrY6j0rt1QRcdVVOcreD2OlFnpKu66tunjmDdbHLqnS/I9k65iq601LubKBcn++M5icPXxdepXo0wUY2tcA2GhzyPn4ZyveUoQSUeSS3qSk25cEr0T6RNTVMOyFmN/R52AABJS9uFjaWKq2KqZDdpjs1A7/ANLSF2H0Yf06V6oKFSSVuCXYggE2OWvjYS4s1hFPzHD1PCI6rgpelZNGnsumubjebizEk++R22ts0qCgIiuxNlUWyPM9gkJ0h6RO7PSogZX697Ad4468JpdDuj3pqrVMQxbdtfPLPRR2a6d3bIFLzXpgv7JFT0rVN/Y+qBxOIqioguy6WFqag6gsf77872Sjit4mnUG5UHrIeI9pfaU8xLHRoKoCoAoGgAsBMOOwCVRaot7eqdGU81YZqe6Tz8NzDZ7/AKEbuMvjY5PtLD+ixTLwbMfG/uPnMqTe6c4RqNSlvEurHdWoQARf6tS2Rz3cxbKaFBt4XHcRxBGoMzalOUHiRoQkpRTRlWfaifKLNxKdtZGGzGq2EwVG5TJWqcpNbA2C72qNYD6t9fvW/wC2skp05TeIo4lNRWWa9LYK1AqOoN7b4BYl7G+7md1RwJAuRxEuuz8EKYytewGQsABoAOAE+sJglpjLXiTqf6Tam3a2rprM+f2M6rV1bLgRES6QiIiAIiIAiIgCIiAIiIAiIgCIiAJo7V2mlBC9Q9w4t3CbVaoFBZjYAEk8gNZT9m1v2is1aqOqMkU5gLwy58e+Vbq48mPzZLSp638jZp7Pq4yz4olKWqUBkbcC57uEsOGwyooVAABoBIjaXSGnSGokd/4pyymb8RCLzjL7k/lTkuy7FuvNXaLdRgDY2y75X8P0kvrMO1NrdU58M5xVvHOOlI9hbSUtyrre9W4zD2Pfnl7/AHy59Ax9HUP2x8JSExweo9ha9jrxACk+OUu/QL93V++PhO7H8VEt17GWmIibhmkZ0h2QuJoPSbiLqfZYaGcgxL1KFUlxZhdHHs1BuqT2ggKQPtTuRlE/xK2Kr0vTLk3VRu0/5Z7wcu5uyUL2gpLWunJbtaul6X1IfYWKVkZqiXAGtyD+kxtiw1909W+R/vvkRQ2Uy0N8FxWLgFMt3czvmMvfLr0T6L3VXrerqq+0faPZ2THpW7nPES9VqRissdG9gmqRUqiyDQcX/pLuq20hVtpPqfQULeNGOEZVSo5vLEREnIxERAEREAREQBERAEREAREQBERAERPDAK503xu7SWmvrVTY/dGZ+Q85XKuK9FTCg2yz4W7Zs7crelxjcqYCjwzPvJ8pGpQ/aMTTojRjdzyRcznwJt42MwbmTrVsL6GlRShTy/qbOA6O1q9P9oDsh1pIGZC44lmBBueHD4mH3WRmFVH1zKi5B471LIqeZS4PBROuU6YAAAsAAAOQGgmptDZdKsPpFBPBhkw7jLs7FaVp5K8bl53OWJiaZNlq075ZFtxs/svZvIT5q9IiKVWg24R6oZCWDg+sbnwIyHqsOUmek2wvQ+v9JSY2ViOsp4A8jyI5Sn4vYrA3Q7wOWeTAH2uDC+fymbKkoy0zLsJKSyMFUPpU8rAADdsbgAaDWdQ6A/u6v3x8Jz/CYFadyLk8zwE6F0CX6Koft/BR+ss2jzWWCK59haIiJtGaJX+mlRf2ZlOrFAg5sHU/L3iTOMxS00Z3NlRSxPYBeUCrjq2KrK/ot70ZQimpA5kjecgXBte3FR3yneV1CGnqyehTcpauiNl9iOq0y9t0soJB03ja/vl5pUwoAGgAA7hpK/tnFsaQT0Fa7qDcKGVDwDEHXLgDJPYuPFamDmGWyuDqGAzlex0wk490v+ntZymsskYiJqFcREQBERAEREAREQBERAEREAREQBERAE8M9nhhg5xQRnq12UEk1H0BOrE2mXou64fFVDig1JqgVaRcWVhrkdAb38+ElNo4GthajVsP1qbHedPZJzJty1zm9hsfQxablQA31RvlMOMHSq5fPz4ZflPVDbj9SfVp7K2mDr4X/lz6Wl/0nOaj7D8O43HdJTZu2KdXIEq4FzTYbrjtt9YdouJqU68Z7PZlOUMbrg+ttYEVqNSmfrKbdjDNT52nL6DXGf8AZnXWM5Cp6zn7bZeMpeIxWYstWj5R8tlLv0BqfR1ByYHzFvlKTWGctXQfGIm+HO7v7m5cEBj1vVJFjwlazeKqJrhZgy7zwmeM4GptKh0g6YhWNLCD0lQ5XGYB7OZmzVrQprMmZ8KcpvCPnp7tK+5hkObENU7FB6oPec+5TM3RXDWF/AeEqLYd6gbfYCtUbeuWJcgKQVJtkNdOeekuexNo0lAQkg5DNWAbtDWsfOYVWr5tTU+P4L7hopaUT9cdUyv9Fqtq1ZOdmHgbfMSbrY2n6pdAeRYA+UqZxYo4oVAbqbhrcjrJ51YxuIyT2K9ODcJIvUTHRrBwGU3BFwZkm0nkqiIiegREQBERAEREAREQBERAEREAREQBERAPCJAbV6MpUO/SPo6nMeqe8cPCWCeSOpSjUWJI6jNxeUU5NqYjDELiULLwcZ++ZMbicLiFubK2oOhB59h7RY9stdSkGFmAIOoIuPKVzafRKm9zSO4eWqn5iZ1WzqRXoeV2LEasG/UsMrVTbOKosVpVvSJYgb1qm6Rx3mG9bsux75B11rperelVRnsSLI12I+pqMzyPdN6vhqmGrbtUWINweDDmDxEybapIxpVEAAO+Tb2sgD2WW+WmZlGc5+2XQuRUeYm/sHo8cSfSVWK0wckU2JPa3DhpnyIk70lxOHweFe6LZgbLu33nOe8xsetfO5zvILZe3jQQ2F7Am3cLyj7a23Uxgeqxc2YD0fWNJVAtewOha2ugtrrJKclpwluRypylPd7EvUxVXEUl3qr726ubEm4t8D2SUw9SnhaH/l1Z6ri1RyDdByHHxHbobSMwOIV0BRd0AAbgIbgLsSSNT2ZTfo4X0twrHtAABH4WF5WbedydxWMGHo8pZmqvf2V5knlyyyAl62fhgFUWHVsctAezs4d2Ur+B2c6Czekq53F39GVtpYEEebTJs7EY5arb9Mml1itxTZ7DQEo1iZxJZ3RHN52Rbai31lc2thcz2zWp9KMRvbtTDlBwZlqKD4kWEyYjajOPUHgb/KeKLRxTi48jo/tg0G3KnqH/AEnmOyXTD4hXXeRgw5gzmmJLE33SPAzc6NYpqddOtZWNmHA3099po2t44Yg+DitQTWpcnRYngM9m2UBERAEREAREQBERAEREAREQBERAEREAREQBPDPYgEdtjZKYhN1xnqrcVPPu7JzzaWznouaT25jPJhwI5TpG1NopQQvUNgNBxJ4Ads5djcU9ao1Z9ScuwaADuymV4gobf7F201fY9dLLYZ31HPskdsDo/WCF1QlU6pIBvcgdbd1OXLS8klJI7uWsn9kLi/Rg0L7huR6lr8fWzlCCctl+hanLSv7KrVwKud7NW9pDY37RoZtYWnXX1KiP2Nem3mAVPjaWTE7IxVU3qU0v7X0at4kHOZcL0UqWuzKp4DM+ZGk6+HqviJz58Mbs1MDtqrT/AHtCqB7SqKq+dMn4SZw3SKifWdV+/wDRnycAz4p7LrJ9W/apH/ebKuw9YMO9T85G4VIcxaI5aJcGwm0qRGTKe5gfnNXG7Qogdb+L+s+KqUm9ZKZ71UyLxmAw4z9DR/Iv6TmU2+f2PIU1kjNo7Tw3MDvcfqZCttEOwWiCcxdrGwHG0lzhFvanRT8NJL/Cb2E2BWqW6u4ObZW7hrPYU5S9qZO5Rit2WrozWZ8Ohc3OYvxIBsJLTW2fhBSpqgzCi1+fMzZn0dKLjBJ9jKk05NoRESQ5EREAREQBERAEREAREQBERAEREAREQBPDEQClf4i6Ue9/5ZU6v7vxT+IREwb38ZmnbfhmxQ4y9dDv+X/E0RO7D8U4u/YTwn1ETaM88iIhgw19JpiIlGp7iSPBvUtJkiJao+05fInsRJTk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Shape 110"/>
          <p:cNvSpPr/>
          <p:nvPr/>
        </p:nvSpPr>
        <p:spPr>
          <a:xfrm>
            <a:off x="2219929" y="1126256"/>
            <a:ext cx="4499992" cy="42869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tx1">
                <a:lumMod val="75000"/>
                <a:lumOff val="25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endParaRPr lang="ru-RU" b="1" dirty="0" smtClean="0">
              <a:solidFill>
                <a:srgbClr val="007D3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SzPct val="25000"/>
            </a:pPr>
            <a:r>
              <a:rPr lang="ru-RU" b="1" dirty="0" smtClean="0">
                <a:solidFill>
                  <a:srgbClr val="007D3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Возможности </a:t>
            </a:r>
            <a:r>
              <a:rPr lang="en-US" b="1" dirty="0" smtClean="0">
                <a:solidFill>
                  <a:srgbClr val="007D3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beta-</a:t>
            </a:r>
            <a:r>
              <a:rPr lang="ru-RU" b="1" dirty="0" smtClean="0">
                <a:solidFill>
                  <a:srgbClr val="007D3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версии: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Организация неформализованного документооборота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Приглашение контрагентов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Загрузка документов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Подписание и отправка документов</a:t>
            </a:r>
          </a:p>
          <a:p>
            <a:pPr marL="285750" lvl="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5" y="940828"/>
            <a:ext cx="1286319" cy="15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Safe-doc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ЭДО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QTEhQUEBQUFRUVFBUVFBQXFBQUFBQVFBYWGBUVFBUYHCggGBolGxQUITEhJSkrLi4uFx8zODMsNygtLisBCgoKDg0OGxAQGy4mHyYsLCwsLC0sLCwsLCwsLCwsLC8sLCwsLCwsLCwsLCwsLCwsLCwsLCwsLCwsLCwsLCwsLP/AABEIAMEBBgMBIgACEQEDEQH/xAAbAAEAAgMBAQAAAAAAAAAAAAAABQYDBAcBAv/EAEcQAAIBAgMEBgYHBgQEBwAAAAECAAMRBCExBRJBUQYiYXGBkRMyUqGxwSNCYnKCktEUM7LC4fAHQ6LSFTRT8RYkY3ODk6P/xAAaAQEAAwEBAQAAAAAAAAAAAAAAAwQFAgEG/8QALxEAAgEDAwIEBAYDAAAAAAAAAAECAwQREiExQVEFEyIyFGFxgTNCobHB0SNS4f/aAAwDAQACEQMRAD8A7jERAEREAREQBERAEREAREQDwzXxGKCsq2uWvYdi6k+Y85sGQmIr9arUHC1Gn2sSB73YD8MrXNV04ZXPQ6hHLJNcUOII9/wmRKynQju4+UiV6NUABuh1bi6O6sx4s1jmSc5p7WwVahTZ6dcuFt9HVRX3rkCwYWIOeucjdSvBZkk0dqMW8JlmvF5H4EnfccAqCw0D9ctbwKSG6Q7VxN3XCqoCDN2IG8RYkJfLIe/lO3dRjSVSW2TyNNylhFpJnw1ZRqwHiJyWpiMRUY7+JqcerYXGfM/pNjB4A3zrVjf7YHwWVX4kuiLPwfdnUf2hPaXzE9FZfaHmJSsJshT/AJtYf/Kf0krT2Dl1cTiR3VFPxUzmPiMm8aSOdGMepYgw5z6lfGxqg9XE1fxrTf5CDhsWnq1aT9jI1L+BjLHxjSzKLItC6Mn7z2VmptXFU/3mH3hzpuGHk1mMYbpjRJ3agZDyZSp8jOoX1KXU98meMos0TXwmMSoL02DDsOnfNiW1JNZRE1gRET0CIiAIiIAiIgCIiAIiIAiY61ZVF2IUcyQB5mRdXpLhl/zL/dVm94E4lUjHlnqi3wiYiQa9KsPxZh2lG/SbuF2tRqZJUUnlex8jnOY1oS4aPXCS5RvxPJ7JTkxYqruIzHRVJ8heQ+Bokmip+qrVn+8chfxdj+CbnSBrYep2gD8zAfOe7PH0lQ8lpr5bx/mlGt6q8I/ckW0cm+JE9Jn3aO8QSqujPbUKrAk+4SXnzUQEEEXByI5gy1Uhrg49ziLw8kdsuqpLkG++wqL2qURQR+Wx/rK5iK7KmJCWO7WqFSwNiGsWHbqRrykkuwqlK64Z6Zp3JWnVVmFMnXcIN7a5SqdJsfihUekalLqWyWlug3AaxLMTymNdRqeUoSWMde5coKLnsQwqNZmbNiyi9gFG/u5gdlzlJPC4Y8/9KfISLpOWUEqVJqKSDzBW9uzq+8yxYFZSZekbGF2ex+t/pT5iSlDZdThUH/1Uv9sy4FZM0xlPI5b2KtWeOhGLhsQulSme9GH8LCeVK2JXVVP3XI9zKfjJi0+GEmnrgs5K6mnyiuYnbDDJ1I71y/OCf4ZC4+urg5A9mo8ARc+Use1KYIMqeLSxkCedy7TSS2PjZtapTqIcPe9wN0XIa59Xu+E6ouk5dszHNRqelVN/cV2ZdOqFzN/EecvCdIEG76TdUsobdLgHMdvl4TVsa0KcXqfJWuYOUtkTUTTp7QQ8beGXmMptgzUhUjP2vJTaa5PYiJ2eCIiAIiIAiIgHhMrG3uk4QmnQsz6FtVU8hzMy9MNs+iT0dM/SPx4qvE950HjylLwtKZ13dOL0QLVCipeqRtMHqtvVmZj2nTuHCbtHBDgvum3szCXzMsWEwgA0mXmU3jqWZTjBFa/4Zf6tpqYjZPZL36KYK2GB4TuVGpBZaIlXTKfgtrVqBtcug1RjmB9k8JcNlbVp113qZzHrKfWU9olZ21RVWAOROl9G7Aef6yETEPQqCpTNiPIjiGHESe3u5QeHwezoqazEvnSVCcNVtqAG/Kwb5T72W4LMR9Zab+YI/ljBYpcTR3l0dSrDipIsQZH9H69t0HVd+i33kN19wYS3UklXhNcPYrJehrsWGJ4J7NAhPDOV9JHvi6337eQA+U6oZyLblX6au3/qP57xA99pm+JP0RXzLln7mY7Zp974Kxk9gRK9gHLFd7UXPwA/iMseBmOy9In8CJLpIrA8JKrEHuUq/JkvMbmfRmKqcpJXllYIYrch9pPkZVcac5YtqVJWcQ2chjwaEFhG3szD79HEBbF3VaaC9r3O83cAAM5eNn4dShDKpG8ciARkAOPdITolsvepb5ZgHY9UWF93q62vw4GWumgAAAAA0A0E2bOg9pSW2CjcVMtpFT23gKdGvhjRRU32qK4QbobqErcDLWWnCnqL3D4SD6VDr4X/AN/4qbybwfqL3CTUYqNxNLsjibzCJmiIl0hEREAREQBPlp9TS2zV3KFZhqKbkd+6bTmTwsnqWXg5vtLG+mxDudC1l+6uS+6bOCF2EhaBkzs5tJ85KWW2zWSwsFu2dTGUmaYkDs+rpJyk9xJbVpT3KddPJlnjCLwTNWTWCsRO3MGtRCD4G2h/vhOY7Xq1VbUgAkW+qCOHaORPIjhOq7QfKcy6Ti1XL1XWx7GU5fy/mMxG/wDI8Gjbe3cnegO1fpNy/VqjIcnXh5XHgJOYtTSxRUZLiBvpyFamQSO49U9tzOb9HcSUq30KurW5FWs3ynV+kmCNWhen+8pkVafMsv1fFSR3kS/Ti6lFxXK3RDWSjUz3JPD1QyhhoRf+hmWQ2wMeKigjRxvr2H66+Zv+KTAmjQqqpBSKko6Xg9M4ptl7uftVWJ8z8yJ2ozhW3m63i/vZZS8R/L9y3ZcssT4YIKWWZpAn8RP+2SWCmljqwYpu6BUT8qk/zibWDbSYyLjz1LFg5LU9JDYNpK0WynieGVayMxM1sU2UzsZGY6rkYqSyyOlHLITalXWQNQyQx9W80EpFmVRqxAHibTqKyXuDo/R+huYakPsAnvbrH4yRnzTWwAGgFvKekz6iEdMUjHk8vJAdIutXw6+z6SoewKu6P9TCTmHWygcgPhILDj02Iapw/dp9ymbufF7D8MsAle39VSc/sST2SiexES2RCIiAIiIAkd0gS+Grgf8ASf3KZIzHVQMCDoQQe4zmazFo9Tw8nGaRkjhMRaaOJoGnUem2qMV8jrPpGnzbWGbHKLZgMYJPYTGCULD4i0k8PtHtnDyt0cSgpLDLwuIHOfNXFASpf8XtMVbbJM786o1jJF8MskltTaeolG2/Wve/Ehh3jI+60la+JLSv9IGtuX43Hw/rPKa3LEUlwa+xWLOzHMneJPazCd2oeqv3R8JxToxhSzopHWqMtuxd43vfnvD8s7comtYreTKV2+CrPTOHxJRfVqk1aPACoP3idgO8fzdks2HrBlDLoRccPPtmptvZ/pqZAydTvU29lxp8x4zS2Bj97I5bxN19iqP3iePrD8U7h/hraekuPqQS9cc9UThnCuki2Y9jN7mE7recW6X0LVKl+FSoPO9vgJH4h+Vlize7R94CrcJ3E+W6v8sm8G+cr+y890jTcPvq1P8AbJrDNnMaXJeZZcG0lKLyDwtWSNKtI2QzjlG9UqSG2pWym5VrZSv7SxFzApwwR+IbOfezau7WpsF3yGFluFub5WJ7c+4GazmfeC2E+JrUtyoFFO7vpewYBRbUE7rcuGcnpp6lg7njTudGobQG+KdQbjld4C+8CONjYZiYdt4wgCmhs9S4v7CfWc/AdplQx9SpTxiiq5fccMpAN929woGt+GpvLNszCs7tUq+sSN7kLerTXsHHmfCasLmdSOjr/BQlTUMS6G/srChEFhbIADko0Hz8ZviAJ7NCnBQioort5eREROzwREQBERAE8tPYgFC6f7JIYYhBkbLU7CPVbyy8JUkM7LiKKupVgCrCxB4gzmnSDo8+GYst2pE5NxXsb9eMyLy3aeuPBftqyxpZGKZkUmKLTZBHKZxbMaoTMgoc58u5Gk1cXiSqkkgWBzN90ZG17A2va3eQJ6lk8N16Z3WZQN1RcksFGXadfCQxVK7ekOaqLLfIX1Zu0aDPtkctV6gG91FOSrdnZzxKA6ntsLTaw2MVWCD1hfqLZhTsc3qtxYeyLgHUm27O4waDLr0F2YWrvWYZUxur962neLtcc7S/iaex6CJRQUvU3QRxvcXuTxM3Lzdt6SpwSMqrPXLIMrO2aBo1vSrlTqkBz7FUepUty5+POWKtXVRdmCjmSAPfIrHbXosrJZqtxYhVuPzGwnF0oShhvD6fUUs52RI4LEb6A6HMMOTDUfMcwQeM5n/iFhd2rVvo+4w8SvzBk7hMXVF0pEhgBcdUu1O3VZb5F19UniBzFppbS2MK7CoxqfRgljVV+txACtYnjnkNNZm17qNWml1Rao0/Lnl8Fewabqgct4f/AKP8iPObyNaRmBci6NmVvc8b7xvf4TeUyhLkvEth8RNxMZINGmQVJzg5JXEY3KRVV7meXJhhPUgYahsCToASfCaPQza7o9WsLHeyzPA6WHco8+2fO3HJpmmnrVOqMwLDVjn2ZeM3uivRt2VRopNydN63BPsgZb3xk8I7bcnMmkt+CxdHME1aoaz5sxNieA4t8h3Hvl2o0goAHCYsDhFpoFUcB7vlNmbdtb+XHflmZVqa38hERLREIiIAiIgCIiAIiIAny6Aggi4ORBzBHIz6iAVXanQ2mxLUG9G3s2uh8OHhIDEdGsUn+WH7UYH3GxnSLRaVKllTm88E8bicTkuJ2VjSR6Ok+nqtTa1+e8D7tJ94bopjahG+gW1/rIBmLE7rIwHgo56zq9onEbGC6nbupdihYToG4VgaqIzLu76q9SrY6j0rt1QRcdVVOcreD2OlFnpKu66tunjmDdbHLqnS/I9k65iq601LubKBcn++M5icPXxdepXo0wUY2tcA2GhzyPn4ZyveUoQSUeSS3qSk25cEr0T6RNTVMOyFmN/R52AABJS9uFjaWKq2KqZDdpjs1A7/ANLSF2H0Yf06V6oKFSSVuCXYggE2OWvjYS4s1hFPzHD1PCI6rgpelZNGnsumubjebizEk++R22ts0qCgIiuxNlUWyPM9gkJ0h6RO7PSogZX697Ad4468JpdDuj3pqrVMQxbdtfPLPRR2a6d3bIFLzXpgv7JFT0rVN/Y+qBxOIqioguy6WFqag6gsf77872Sjit4mnUG5UHrIeI9pfaU8xLHRoKoCoAoGgAsBMOOwCVRaot7eqdGU81YZqe6Tz8NzDZ7/AKEbuMvjY5PtLD+ixTLwbMfG/uPnMqTe6c4RqNSlvEurHdWoQARf6tS2Rz3cxbKaFBt4XHcRxBGoMzalOUHiRoQkpRTRlWfaifKLNxKdtZGGzGq2EwVG5TJWqcpNbA2C72qNYD6t9fvW/wC2skp05TeIo4lNRWWa9LYK1AqOoN7b4BYl7G+7md1RwJAuRxEuuz8EKYytewGQsABoAOAE+sJglpjLXiTqf6Tam3a2rprM+f2M6rV1bLgRES6QiIiAIiIAiIgCIiAIiIAiIgCIiAJo7V2mlBC9Q9w4t3CbVaoFBZjYAEk8gNZT9m1v2is1aqOqMkU5gLwy58e+Vbq48mPzZLSp638jZp7Pq4yz4olKWqUBkbcC57uEsOGwyooVAABoBIjaXSGnSGokd/4pyymb8RCLzjL7k/lTkuy7FuvNXaLdRgDY2y75X8P0kvrMO1NrdU58M5xVvHOOlI9hbSUtyrre9W4zD2Pfnl7/AHy59Ax9HUP2x8JSExweo9ha9jrxACk+OUu/QL93V++PhO7H8VEt17GWmIibhmkZ0h2QuJoPSbiLqfZYaGcgxL1KFUlxZhdHHs1BuqT2ggKQPtTuRlE/xK2Kr0vTLk3VRu0/5Z7wcu5uyUL2gpLWunJbtaul6X1IfYWKVkZqiXAGtyD+kxtiw1909W+R/vvkRQ2Uy0N8FxWLgFMt3czvmMvfLr0T6L3VXrerqq+0faPZ2THpW7nPES9VqRissdG9gmqRUqiyDQcX/pLuq20hVtpPqfQULeNGOEZVSo5vLEREnIxERAEREAREQBERAEREAREQBERAERPDAK503xu7SWmvrVTY/dGZ+Q85XKuK9FTCg2yz4W7Zs7crelxjcqYCjwzPvJ8pGpQ/aMTTojRjdzyRcznwJt42MwbmTrVsL6GlRShTy/qbOA6O1q9P9oDsh1pIGZC44lmBBueHD4mH3WRmFVH1zKi5B471LIqeZS4PBROuU6YAAAsAAAOQGgmptDZdKsPpFBPBhkw7jLs7FaVp5K8bl53OWJiaZNlq075ZFtxs/svZvIT5q9IiKVWg24R6oZCWDg+sbnwIyHqsOUmek2wvQ+v9JSY2ViOsp4A8jyI5Sn4vYrA3Q7wOWeTAH2uDC+fymbKkoy0zLsJKSyMFUPpU8rAADdsbgAaDWdQ6A/u6v3x8Jz/CYFadyLk8zwE6F0CX6Koft/BR+ss2jzWWCK59haIiJtGaJX+mlRf2ZlOrFAg5sHU/L3iTOMxS00Z3NlRSxPYBeUCrjq2KrK/ot70ZQimpA5kjecgXBte3FR3yneV1CGnqyehTcpauiNl9iOq0y9t0soJB03ja/vl5pUwoAGgAA7hpK/tnFsaQT0Fa7qDcKGVDwDEHXLgDJPYuPFamDmGWyuDqGAzlex0wk490v+ntZymsskYiJqFcREQBERAEREAREQBERAEREAREQBERAE8M9nhhg5xQRnq12UEk1H0BOrE2mXou64fFVDig1JqgVaRcWVhrkdAb38+ElNo4GthajVsP1qbHedPZJzJty1zm9hsfQxablQA31RvlMOMHSq5fPz4ZflPVDbj9SfVp7K2mDr4X/lz6Wl/0nOaj7D8O43HdJTZu2KdXIEq4FzTYbrjtt9YdouJqU68Z7PZlOUMbrg+ttYEVqNSmfrKbdjDNT52nL6DXGf8AZnXWM5Cp6zn7bZeMpeIxWYstWj5R8tlLv0BqfR1ByYHzFvlKTWGctXQfGIm+HO7v7m5cEBj1vVJFjwlazeKqJrhZgy7zwmeM4GptKh0g6YhWNLCD0lQ5XGYB7OZmzVrQprMmZ8KcpvCPnp7tK+5hkObENU7FB6oPec+5TM3RXDWF/AeEqLYd6gbfYCtUbeuWJcgKQVJtkNdOeekuexNo0lAQkg5DNWAbtDWsfOYVWr5tTU+P4L7hopaUT9cdUyv9Fqtq1ZOdmHgbfMSbrY2n6pdAeRYA+UqZxYo4oVAbqbhrcjrJ51YxuIyT2K9ODcJIvUTHRrBwGU3BFwZkm0nkqiIiegREQBERAEREAREQBERAEREAREQBERAPCJAbV6MpUO/SPo6nMeqe8cPCWCeSOpSjUWJI6jNxeUU5NqYjDELiULLwcZ++ZMbicLiFubK2oOhB59h7RY9stdSkGFmAIOoIuPKVzafRKm9zSO4eWqn5iZ1WzqRXoeV2LEasG/UsMrVTbOKosVpVvSJYgb1qm6Rx3mG9bsux75B11rperelVRnsSLI12I+pqMzyPdN6vhqmGrbtUWINweDDmDxEybapIxpVEAAO+Tb2sgD2WW+WmZlGc5+2XQuRUeYm/sHo8cSfSVWK0wckU2JPa3DhpnyIk70lxOHweFe6LZgbLu33nOe8xsetfO5zvILZe3jQQ2F7Am3cLyj7a23Uxgeqxc2YD0fWNJVAtewOha2ugtrrJKclpwluRypylPd7EvUxVXEUl3qr726ubEm4t8D2SUw9SnhaH/l1Z6ri1RyDdByHHxHbobSMwOIV0BRd0AAbgIbgLsSSNT2ZTfo4X0twrHtAABH4WF5WbedydxWMGHo8pZmqvf2V5knlyyyAl62fhgFUWHVsctAezs4d2Ur+B2c6Czekq53F39GVtpYEEebTJs7EY5arb9Mml1itxTZ7DQEo1iZxJZ3RHN52Rbai31lc2thcz2zWp9KMRvbtTDlBwZlqKD4kWEyYjajOPUHgb/KeKLRxTi48jo/tg0G3KnqH/AEnmOyXTD4hXXeRgw5gzmmJLE33SPAzc6NYpqddOtZWNmHA3099po2t44Yg+DitQTWpcnRYngM9m2UBERAEREAREQBERAEREAREQBERAEREAREQBPDPYgEdtjZKYhN1xnqrcVPPu7JzzaWznouaT25jPJhwI5TpG1NopQQvUNgNBxJ4Ads5djcU9ao1Z9ScuwaADuymV4gobf7F201fY9dLLYZ31HPskdsDo/WCF1QlU6pIBvcgdbd1OXLS8klJI7uWsn9kLi/Rg0L7huR6lr8fWzlCCctl+hanLSv7KrVwKud7NW9pDY37RoZtYWnXX1KiP2Nem3mAVPjaWTE7IxVU3qU0v7X0at4kHOZcL0UqWuzKp4DM+ZGk6+HqviJz58Mbs1MDtqrT/AHtCqB7SqKq+dMn4SZw3SKifWdV+/wDRnycAz4p7LrJ9W/apH/ebKuw9YMO9T85G4VIcxaI5aJcGwm0qRGTKe5gfnNXG7Qogdb+L+s+KqUm9ZKZ71UyLxmAw4z9DR/Iv6TmU2+f2PIU1kjNo7Tw3MDvcfqZCttEOwWiCcxdrGwHG0lzhFvanRT8NJL/Cb2E2BWqW6u4ObZW7hrPYU5S9qZO5Rit2WrozWZ8Ohc3OYvxIBsJLTW2fhBSpqgzCi1+fMzZn0dKLjBJ9jKk05NoRESQ5EREAREQBERAEREAREQBERAEREAREQBPDEQClf4i6Ue9/5ZU6v7vxT+IREwb38ZmnbfhmxQ4y9dDv+X/E0RO7D8U4u/YTwn1ETaM88iIhgw19JpiIlGp7iSPBvUtJkiJao+05fInsRJTk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Shape 110"/>
          <p:cNvSpPr/>
          <p:nvPr/>
        </p:nvSpPr>
        <p:spPr>
          <a:xfrm>
            <a:off x="2219929" y="1130260"/>
            <a:ext cx="4499992" cy="42869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chemeClr val="tx1">
                <a:lumMod val="75000"/>
                <a:lumOff val="25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ru-RU" b="1" dirty="0" smtClean="0">
                <a:solidFill>
                  <a:srgbClr val="007D3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Планы развития: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ru-RU" b="1" dirty="0" smtClean="0">
                <a:solidFill>
                  <a:srgbClr val="007D3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lang="ru-RU" b="1" dirty="0">
              <a:solidFill>
                <a:srgbClr val="007D3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Формализованный документооборот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Аккредитация в ФНС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Роуминг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Интеграция с наиболее  популярными ИС</a:t>
            </a:r>
          </a:p>
          <a:p>
            <a:pPr marL="285750" lvl="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5" y="940828"/>
            <a:ext cx="1286319" cy="15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Центробанка РФ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QTEhQUEBQUFRUVFBUVFBQXFBQUFBQVFBYWGBUVFBUYHCggGBolGxQUITEhJSkrLi4uFx8zODMsNygtLisBCgoKDg0OGxAQGy4mHyYsLCwsLC0sLCwsLCwsLCwsLC8sLCwsLCwsLCwsLCwsLCwsLCwsLCwsLCwsLCwsLCwsLP/AABEIAMEBBgMBIgACEQEDEQH/xAAbAAEAAgMBAQAAAAAAAAAAAAAABQYDBAcBAv/EAEcQAAIBAgMEBgYHBgQEBwAAAAECAAMRBCExBRJBUQYiYXGBkRMyUqGxwSNCYnKCktEUM7LC4fAHQ6LSFTRT8RYkY3ODk6P/xAAaAQEAAwEBAQAAAAAAAAAAAAAAAwQFAgEG/8QALxEAAgEDAwIEBAYDAAAAAAAAAAECAwQREiExQVEFEyIyFGFxgTNCobHB0SNS4f/aAAwDAQACEQMRAD8A7jERAEREAREQBERAEREAREQDwzXxGKCsq2uWvYdi6k+Y85sGQmIr9arUHC1Gn2sSB73YD8MrXNV04ZXPQ6hHLJNcUOII9/wmRKynQju4+UiV6NUABuh1bi6O6sx4s1jmSc5p7WwVahTZ6dcuFt9HVRX3rkCwYWIOeucjdSvBZkk0dqMW8JlmvF5H4EnfccAqCw0D9ctbwKSG6Q7VxN3XCqoCDN2IG8RYkJfLIe/lO3dRjSVSW2TyNNylhFpJnw1ZRqwHiJyWpiMRUY7+JqcerYXGfM/pNjB4A3zrVjf7YHwWVX4kuiLPwfdnUf2hPaXzE9FZfaHmJSsJshT/AJtYf/Kf0krT2Dl1cTiR3VFPxUzmPiMm8aSOdGMepYgw5z6lfGxqg9XE1fxrTf5CDhsWnq1aT9jI1L+BjLHxjSzKLItC6Mn7z2VmptXFU/3mH3hzpuGHk1mMYbpjRJ3agZDyZSp8jOoX1KXU98meMos0TXwmMSoL02DDsOnfNiW1JNZRE1gRET0CIiAIiIAiIgCIiAIiIAiY61ZVF2IUcyQB5mRdXpLhl/zL/dVm94E4lUjHlnqi3wiYiQa9KsPxZh2lG/SbuF2tRqZJUUnlex8jnOY1oS4aPXCS5RvxPJ7JTkxYqruIzHRVJ8heQ+Bokmip+qrVn+8chfxdj+CbnSBrYep2gD8zAfOe7PH0lQ8lpr5bx/mlGt6q8I/ckW0cm+JE9Jn3aO8QSqujPbUKrAk+4SXnzUQEEEXByI5gy1Uhrg49ziLw8kdsuqpLkG++wqL2qURQR+Wx/rK5iK7KmJCWO7WqFSwNiGsWHbqRrykkuwqlK64Z6Zp3JWnVVmFMnXcIN7a5SqdJsfihUekalLqWyWlug3AaxLMTymNdRqeUoSWMde5coKLnsQwqNZmbNiyi9gFG/u5gdlzlJPC4Y8/9KfISLpOWUEqVJqKSDzBW9uzq+8yxYFZSZekbGF2ex+t/pT5iSlDZdThUH/1Uv9sy4FZM0xlPI5b2KtWeOhGLhsQulSme9GH8LCeVK2JXVVP3XI9zKfjJi0+GEmnrgs5K6mnyiuYnbDDJ1I71y/OCf4ZC4+urg5A9mo8ARc+Use1KYIMqeLSxkCedy7TSS2PjZtapTqIcPe9wN0XIa59Xu+E6ouk5dszHNRqelVN/cV2ZdOqFzN/EecvCdIEG76TdUsobdLgHMdvl4TVsa0KcXqfJWuYOUtkTUTTp7QQ8beGXmMptgzUhUjP2vJTaa5PYiJ2eCIiAIiIAiIgHhMrG3uk4QmnQsz6FtVU8hzMy9MNs+iT0dM/SPx4qvE950HjylLwtKZ13dOL0QLVCipeqRtMHqtvVmZj2nTuHCbtHBDgvum3szCXzMsWEwgA0mXmU3jqWZTjBFa/4Zf6tpqYjZPZL36KYK2GB4TuVGpBZaIlXTKfgtrVqBtcug1RjmB9k8JcNlbVp113qZzHrKfWU9olZ21RVWAOROl9G7Aef6yETEPQqCpTNiPIjiGHESe3u5QeHwezoqazEvnSVCcNVtqAG/Kwb5T72W4LMR9Zab+YI/ljBYpcTR3l0dSrDipIsQZH9H69t0HVd+i33kN19wYS3UklXhNcPYrJehrsWGJ4J7NAhPDOV9JHvi6337eQA+U6oZyLblX6au3/qP57xA99pm+JP0RXzLln7mY7Zp974Kxk9gRK9gHLFd7UXPwA/iMseBmOy9In8CJLpIrA8JKrEHuUq/JkvMbmfRmKqcpJXllYIYrch9pPkZVcac5YtqVJWcQ2chjwaEFhG3szD79HEBbF3VaaC9r3O83cAAM5eNn4dShDKpG8ciARkAOPdITolsvepb5ZgHY9UWF93q62vw4GWumgAAAAA0A0E2bOg9pSW2CjcVMtpFT23gKdGvhjRRU32qK4QbobqErcDLWWnCnqL3D4SD6VDr4X/AN/4qbybwfqL3CTUYqNxNLsjibzCJmiIl0hEREAREQBPlp9TS2zV3KFZhqKbkd+6bTmTwsnqWXg5vtLG+mxDudC1l+6uS+6bOCF2EhaBkzs5tJ85KWW2zWSwsFu2dTGUmaYkDs+rpJyk9xJbVpT3KddPJlnjCLwTNWTWCsRO3MGtRCD4G2h/vhOY7Xq1VbUgAkW+qCOHaORPIjhOq7QfKcy6Ti1XL1XWx7GU5fy/mMxG/wDI8Gjbe3cnegO1fpNy/VqjIcnXh5XHgJOYtTSxRUZLiBvpyFamQSO49U9tzOb9HcSUq30KurW5FWs3ynV+kmCNWhen+8pkVafMsv1fFSR3kS/Ti6lFxXK3RDWSjUz3JPD1QyhhoRf+hmWQ2wMeKigjRxvr2H66+Zv+KTAmjQqqpBSKko6Xg9M4ptl7uftVWJ8z8yJ2ozhW3m63i/vZZS8R/L9y3ZcssT4YIKWWZpAn8RP+2SWCmljqwYpu6BUT8qk/zibWDbSYyLjz1LFg5LU9JDYNpK0WynieGVayMxM1sU2UzsZGY6rkYqSyyOlHLITalXWQNQyQx9W80EpFmVRqxAHibTqKyXuDo/R+huYakPsAnvbrH4yRnzTWwAGgFvKekz6iEdMUjHk8vJAdIutXw6+z6SoewKu6P9TCTmHWygcgPhILDj02Iapw/dp9ymbufF7D8MsAle39VSc/sST2SiexES2RCIiAIiIAkd0gS+Grgf8ASf3KZIzHVQMCDoQQe4zmazFo9Tw8nGaRkjhMRaaOJoGnUem2qMV8jrPpGnzbWGbHKLZgMYJPYTGCULD4i0k8PtHtnDyt0cSgpLDLwuIHOfNXFASpf8XtMVbbJM786o1jJF8MskltTaeolG2/Wve/Ehh3jI+60la+JLSv9IGtuX43Hw/rPKa3LEUlwa+xWLOzHMneJPazCd2oeqv3R8JxToxhSzopHWqMtuxd43vfnvD8s7comtYreTKV2+CrPTOHxJRfVqk1aPACoP3idgO8fzdks2HrBlDLoRccPPtmptvZ/pqZAydTvU29lxp8x4zS2Bj97I5bxN19iqP3iePrD8U7h/hraekuPqQS9cc9UThnCuki2Y9jN7mE7recW6X0LVKl+FSoPO9vgJH4h+Vlize7R94CrcJ3E+W6v8sm8G+cr+y890jTcPvq1P8AbJrDNnMaXJeZZcG0lKLyDwtWSNKtI2QzjlG9UqSG2pWym5VrZSv7SxFzApwwR+IbOfezau7WpsF3yGFluFub5WJ7c+4GazmfeC2E+JrUtyoFFO7vpewYBRbUE7rcuGcnpp6lg7njTudGobQG+KdQbjld4C+8CONjYZiYdt4wgCmhs9S4v7CfWc/AdplQx9SpTxiiq5fccMpAN929woGt+GpvLNszCs7tUq+sSN7kLerTXsHHmfCasLmdSOjr/BQlTUMS6G/srChEFhbIADko0Hz8ZviAJ7NCnBQioort5eREROzwREQBERAE8tPYgFC6f7JIYYhBkbLU7CPVbyy8JUkM7LiKKupVgCrCxB4gzmnSDo8+GYst2pE5NxXsb9eMyLy3aeuPBftqyxpZGKZkUmKLTZBHKZxbMaoTMgoc58u5Gk1cXiSqkkgWBzN90ZG17A2va3eQJ6lk8N16Z3WZQN1RcksFGXadfCQxVK7ekOaqLLfIX1Zu0aDPtkctV6gG91FOSrdnZzxKA6ntsLTaw2MVWCD1hfqLZhTsc3qtxYeyLgHUm27O4waDLr0F2YWrvWYZUxur962neLtcc7S/iaex6CJRQUvU3QRxvcXuTxM3Lzdt6SpwSMqrPXLIMrO2aBo1vSrlTqkBz7FUepUty5+POWKtXVRdmCjmSAPfIrHbXosrJZqtxYhVuPzGwnF0oShhvD6fUUs52RI4LEb6A6HMMOTDUfMcwQeM5n/iFhd2rVvo+4w8SvzBk7hMXVF0pEhgBcdUu1O3VZb5F19UniBzFppbS2MK7CoxqfRgljVV+txACtYnjnkNNZm17qNWml1Rao0/Lnl8Fewabqgct4f/AKP8iPObyNaRmBci6NmVvc8b7xvf4TeUyhLkvEth8RNxMZINGmQVJzg5JXEY3KRVV7meXJhhPUgYahsCToASfCaPQza7o9WsLHeyzPA6WHco8+2fO3HJpmmnrVOqMwLDVjn2ZeM3uivRt2VRopNydN63BPsgZb3xk8I7bcnMmkt+CxdHME1aoaz5sxNieA4t8h3Hvl2o0goAHCYsDhFpoFUcB7vlNmbdtb+XHflmZVqa38hERLREIiIAiIgCIiAIiIAny6Aggi4ORBzBHIz6iAVXanQ2mxLUG9G3s2uh8OHhIDEdGsUn+WH7UYH3GxnSLRaVKllTm88E8bicTkuJ2VjSR6Ok+nqtTa1+e8D7tJ94bopjahG+gW1/rIBmLE7rIwHgo56zq9onEbGC6nbupdihYToG4VgaqIzLu76q9SrY6j0rt1QRcdVVOcreD2OlFnpKu66tunjmDdbHLqnS/I9k65iq601LubKBcn++M5icPXxdepXo0wUY2tcA2GhzyPn4ZyveUoQSUeSS3qSk25cEr0T6RNTVMOyFmN/R52AABJS9uFjaWKq2KqZDdpjs1A7/ANLSF2H0Yf06V6oKFSSVuCXYggE2OWvjYS4s1hFPzHD1PCI6rgpelZNGnsumubjebizEk++R22ts0qCgIiuxNlUWyPM9gkJ0h6RO7PSogZX697Ad4468JpdDuj3pqrVMQxbdtfPLPRR2a6d3bIFLzXpgv7JFT0rVN/Y+qBxOIqioguy6WFqag6gsf77872Sjit4mnUG5UHrIeI9pfaU8xLHRoKoCoAoGgAsBMOOwCVRaot7eqdGU81YZqe6Tz8NzDZ7/AKEbuMvjY5PtLD+ixTLwbMfG/uPnMqTe6c4RqNSlvEurHdWoQARf6tS2Rz3cxbKaFBt4XHcRxBGoMzalOUHiRoQkpRTRlWfaifKLNxKdtZGGzGq2EwVG5TJWqcpNbA2C72qNYD6t9fvW/wC2skp05TeIo4lNRWWa9LYK1AqOoN7b4BYl7G+7md1RwJAuRxEuuz8EKYytewGQsABoAOAE+sJglpjLXiTqf6Tam3a2rprM+f2M6rV1bLgRES6QiIiAIiIAiIgCIiAIiIAiIgCIiAJo7V2mlBC9Q9w4t3CbVaoFBZjYAEk8gNZT9m1v2is1aqOqMkU5gLwy58e+Vbq48mPzZLSp638jZp7Pq4yz4olKWqUBkbcC57uEsOGwyooVAABoBIjaXSGnSGokd/4pyymb8RCLzjL7k/lTkuy7FuvNXaLdRgDY2y75X8P0kvrMO1NrdU58M5xVvHOOlI9hbSUtyrre9W4zD2Pfnl7/AHy59Ax9HUP2x8JSExweo9ha9jrxACk+OUu/QL93V++PhO7H8VEt17GWmIibhmkZ0h2QuJoPSbiLqfZYaGcgxL1KFUlxZhdHHs1BuqT2ggKQPtTuRlE/xK2Kr0vTLk3VRu0/5Z7wcu5uyUL2gpLWunJbtaul6X1IfYWKVkZqiXAGtyD+kxtiw1909W+R/vvkRQ2Uy0N8FxWLgFMt3czvmMvfLr0T6L3VXrerqq+0faPZ2THpW7nPES9VqRissdG9gmqRUqiyDQcX/pLuq20hVtpPqfQULeNGOEZVSo5vLEREnIxERAEREAREQBERAEREAREQBERAERPDAK503xu7SWmvrVTY/dGZ+Q85XKuK9FTCg2yz4W7Zs7crelxjcqYCjwzPvJ8pGpQ/aMTTojRjdzyRcznwJt42MwbmTrVsL6GlRShTy/qbOA6O1q9P9oDsh1pIGZC44lmBBueHD4mH3WRmFVH1zKi5B471LIqeZS4PBROuU6YAAAsAAAOQGgmptDZdKsPpFBPBhkw7jLs7FaVp5K8bl53OWJiaZNlq075ZFtxs/svZvIT5q9IiKVWg24R6oZCWDg+sbnwIyHqsOUmek2wvQ+v9JSY2ViOsp4A8jyI5Sn4vYrA3Q7wOWeTAH2uDC+fymbKkoy0zLsJKSyMFUPpU8rAADdsbgAaDWdQ6A/u6v3x8Jz/CYFadyLk8zwE6F0CX6Koft/BR+ss2jzWWCK59haIiJtGaJX+mlRf2ZlOrFAg5sHU/L3iTOMxS00Z3NlRSxPYBeUCrjq2KrK/ot70ZQimpA5kjecgXBte3FR3yneV1CGnqyehTcpauiNl9iOq0y9t0soJB03ja/vl5pUwoAGgAA7hpK/tnFsaQT0Fa7qDcKGVDwDEHXLgDJPYuPFamDmGWyuDqGAzlex0wk490v+ntZymsskYiJqFcREQBERAEREAREQBERAEREAREQBERAE8M9nhhg5xQRnq12UEk1H0BOrE2mXou64fFVDig1JqgVaRcWVhrkdAb38+ElNo4GthajVsP1qbHedPZJzJty1zm9hsfQxablQA31RvlMOMHSq5fPz4ZflPVDbj9SfVp7K2mDr4X/lz6Wl/0nOaj7D8O43HdJTZu2KdXIEq4FzTYbrjtt9YdouJqU68Z7PZlOUMbrg+ttYEVqNSmfrKbdjDNT52nL6DXGf8AZnXWM5Cp6zn7bZeMpeIxWYstWj5R8tlLv0BqfR1ByYHzFvlKTWGctXQfGIm+HO7v7m5cEBj1vVJFjwlazeKqJrhZgy7zwmeM4GptKh0g6YhWNLCD0lQ5XGYB7OZmzVrQprMmZ8KcpvCPnp7tK+5hkObENU7FB6oPec+5TM3RXDWF/AeEqLYd6gbfYCtUbeuWJcgKQVJtkNdOeekuexNo0lAQkg5DNWAbtDWsfOYVWr5tTU+P4L7hopaUT9cdUyv9Fqtq1ZOdmHgbfMSbrY2n6pdAeRYA+UqZxYo4oVAbqbhrcjrJ51YxuIyT2K9ODcJIvUTHRrBwGU3BFwZkm0nkqiIiegREQBERAEREAREQBERAEREAREQBERAPCJAbV6MpUO/SPo6nMeqe8cPCWCeSOpSjUWJI6jNxeUU5NqYjDELiULLwcZ++ZMbicLiFubK2oOhB59h7RY9stdSkGFmAIOoIuPKVzafRKm9zSO4eWqn5iZ1WzqRXoeV2LEasG/UsMrVTbOKosVpVvSJYgb1qm6Rx3mG9bsux75B11rperelVRnsSLI12I+pqMzyPdN6vhqmGrbtUWINweDDmDxEybapIxpVEAAO+Tb2sgD2WW+WmZlGc5+2XQuRUeYm/sHo8cSfSVWK0wckU2JPa3DhpnyIk70lxOHweFe6LZgbLu33nOe8xsetfO5zvILZe3jQQ2F7Am3cLyj7a23Uxgeqxc2YD0fWNJVAtewOha2ugtrrJKclpwluRypylPd7EvUxVXEUl3qr726ubEm4t8D2SUw9SnhaH/l1Z6ri1RyDdByHHxHbobSMwOIV0BRd0AAbgIbgLsSSNT2ZTfo4X0twrHtAABH4WF5WbedydxWMGHo8pZmqvf2V5knlyyyAl62fhgFUWHVsctAezs4d2Ur+B2c6Czekq53F39GVtpYEEebTJs7EY5arb9Mml1itxTZ7DQEo1iZxJZ3RHN52Rbai31lc2thcz2zWp9KMRvbtTDlBwZlqKD4kWEyYjajOPUHgb/KeKLRxTi48jo/tg0G3KnqH/AEnmOyXTD4hXXeRgw5gzmmJLE33SPAzc6NYpqddOtZWNmHA3099po2t44Yg+DitQTWpcnRYngM9m2UBERAEREAREQBERAEREAREQBERAEREAREQBPDPYgEdtjZKYhN1xnqrcVPPu7JzzaWznouaT25jPJhwI5TpG1NopQQvUNgNBxJ4Ads5djcU9ao1Z9ScuwaADuymV4gobf7F201fY9dLLYZ31HPskdsDo/WCF1QlU6pIBvcgdbd1OXLS8klJI7uWsn9kLi/Rg0L7huR6lr8fWzlCCctl+hanLSv7KrVwKud7NW9pDY37RoZtYWnXX1KiP2Nem3mAVPjaWTE7IxVU3qU0v7X0at4kHOZcL0UqWuzKp4DM+ZGk6+HqviJz58Mbs1MDtqrT/AHtCqB7SqKq+dMn4SZw3SKifWdV+/wDRnycAz4p7LrJ9W/apH/ebKuw9YMO9T85G4VIcxaI5aJcGwm0qRGTKe5gfnNXG7Qogdb+L+s+KqUm9ZKZ71UyLxmAw4z9DR/Iv6TmU2+f2PIU1kjNo7Tw3MDvcfqZCttEOwWiCcxdrGwHG0lzhFvanRT8NJL/Cb2E2BWqW6u4ObZW7hrPYU5S9qZO5Rit2WrozWZ8Ohc3OYvxIBsJLTW2fhBSpqgzCi1+fMzZn0dKLjBJ9jKk05NoRESQ5EREAREQBERAEREAREQBERAEREAREQBPDEQClf4i6Ue9/5ZU6v7vxT+IREwb38ZmnbfhmxQ4y9dDv+X/E0RO7D8U4u/YTwn1ETaM88iIhgw19JpiIlGp7iSPBvUtJkiJao+05fInsRJTk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01048" y="2476291"/>
            <a:ext cx="18053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Стандарт Центробанка (ЦБ)</a:t>
            </a:r>
          </a:p>
          <a:p>
            <a:pPr algn="ctr"/>
            <a:endParaRPr lang="ru-RU" b="1" dirty="0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61" y="880853"/>
            <a:ext cx="1319326" cy="162088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81354" y="3013926"/>
            <a:ext cx="81240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Стандарт Банка России по обеспечению информационной безопасности организаций банковской системы Российской Федерации (СТО БР ИББС) </a:t>
            </a:r>
            <a:r>
              <a:rPr lang="ru-RU" dirty="0" smtClean="0"/>
              <a:t>– это комплекс </a:t>
            </a:r>
            <a:r>
              <a:rPr lang="ru-RU" dirty="0"/>
              <a:t>документов Банка России, описывающий единый подход к построению системы обеспечения ИБ организаций банковской сферы с учётом требований российского законодательства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По данным на февраль 2011 года </a:t>
            </a:r>
            <a:r>
              <a:rPr lang="ru-RU" b="1" dirty="0"/>
              <a:t>66%</a:t>
            </a:r>
            <a:r>
              <a:rPr lang="ru-RU" dirty="0"/>
              <a:t> от общего количества кредитных организаций России приняли стандарт либо планируют это </a:t>
            </a:r>
            <a:r>
              <a:rPr lang="ru-RU" dirty="0" smtClean="0"/>
              <a:t>сделать.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Стандарт ЦБ </a:t>
            </a:r>
            <a:r>
              <a:rPr lang="ru-RU" dirty="0" smtClean="0"/>
              <a:t> носит </a:t>
            </a:r>
            <a:r>
              <a:rPr lang="ru-RU" dirty="0"/>
              <a:t>рекомендательный характер, но без его соблюдения крайне трудно выполнять требования закона «О персональных данных</a:t>
            </a:r>
            <a:r>
              <a:rPr lang="ru-RU" dirty="0" smtClean="0"/>
              <a:t>», </a:t>
            </a:r>
            <a:r>
              <a:rPr lang="ru-RU" dirty="0"/>
              <a:t>которым после </a:t>
            </a:r>
            <a:r>
              <a:rPr lang="ru-RU" dirty="0" smtClean="0"/>
              <a:t>должны </a:t>
            </a:r>
            <a:r>
              <a:rPr lang="ru-RU" dirty="0"/>
              <a:t>соответствовать все системы, обрабатывающие персональные данные.</a:t>
            </a:r>
            <a:endParaRPr lang="ru-RU" dirty="0" smtClean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731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 выполнения стандарта Центробанка РФ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QTEhQUEBQUFRUVFBUVFBQXFBQUFBQVFBYWGBUVFBUYHCggGBolGxQUITEhJSkrLi4uFx8zODMsNygtLisBCgoKDg0OGxAQGy4mHyYsLCwsLC0sLCwsLCwsLCwsLC8sLCwsLCwsLCwsLCwsLCwsLCwsLCwsLCwsLCwsLCwsLP/AABEIAMEBBgMBIgACEQEDEQH/xAAbAAEAAgMBAQAAAAAAAAAAAAAABQYDBAcBAv/EAEcQAAIBAgMEBgYHBgQEBwAAAAECAAMRBCExBRJBUQYiYXGBkRMyUqGxwSNCYnKCktEUM7LC4fAHQ6LSFTRT8RYkY3ODk6P/xAAaAQEAAwEBAQAAAAAAAAAAAAAAAwQFAgEG/8QALxEAAgEDAwIEBAYDAAAAAAAAAAECAwQREiExQVEFEyIyFGFxgTNCobHB0SNS4f/aAAwDAQACEQMRAD8A7jERAEREAREQBERAEREAREQDwzXxGKCsq2uWvYdi6k+Y85sGQmIr9arUHC1Gn2sSB73YD8MrXNV04ZXPQ6hHLJNcUOII9/wmRKynQju4+UiV6NUABuh1bi6O6sx4s1jmSc5p7WwVahTZ6dcuFt9HVRX3rkCwYWIOeucjdSvBZkk0dqMW8JlmvF5H4EnfccAqCw0D9ctbwKSG6Q7VxN3XCqoCDN2IG8RYkJfLIe/lO3dRjSVSW2TyNNylhFpJnw1ZRqwHiJyWpiMRUY7+JqcerYXGfM/pNjB4A3zrVjf7YHwWVX4kuiLPwfdnUf2hPaXzE9FZfaHmJSsJshT/AJtYf/Kf0krT2Dl1cTiR3VFPxUzmPiMm8aSOdGMepYgw5z6lfGxqg9XE1fxrTf5CDhsWnq1aT9jI1L+BjLHxjSzKLItC6Mn7z2VmptXFU/3mH3hzpuGHk1mMYbpjRJ3agZDyZSp8jOoX1KXU98meMos0TXwmMSoL02DDsOnfNiW1JNZRE1gRET0CIiAIiIAiIgCIiAIiIAiY61ZVF2IUcyQB5mRdXpLhl/zL/dVm94E4lUjHlnqi3wiYiQa9KsPxZh2lG/SbuF2tRqZJUUnlex8jnOY1oS4aPXCS5RvxPJ7JTkxYqruIzHRVJ8heQ+Bokmip+qrVn+8chfxdj+CbnSBrYep2gD8zAfOe7PH0lQ8lpr5bx/mlGt6q8I/ckW0cm+JE9Jn3aO8QSqujPbUKrAk+4SXnzUQEEEXByI5gy1Uhrg49ziLw8kdsuqpLkG++wqL2qURQR+Wx/rK5iK7KmJCWO7WqFSwNiGsWHbqRrykkuwqlK64Z6Zp3JWnVVmFMnXcIN7a5SqdJsfihUekalLqWyWlug3AaxLMTymNdRqeUoSWMde5coKLnsQwqNZmbNiyi9gFG/u5gdlzlJPC4Y8/9KfISLpOWUEqVJqKSDzBW9uzq+8yxYFZSZekbGF2ex+t/pT5iSlDZdThUH/1Uv9sy4FZM0xlPI5b2KtWeOhGLhsQulSme9GH8LCeVK2JXVVP3XI9zKfjJi0+GEmnrgs5K6mnyiuYnbDDJ1I71y/OCf4ZC4+urg5A9mo8ARc+Use1KYIMqeLSxkCedy7TSS2PjZtapTqIcPe9wN0XIa59Xu+E6ouk5dszHNRqelVN/cV2ZdOqFzN/EecvCdIEG76TdUsobdLgHMdvl4TVsa0KcXqfJWuYOUtkTUTTp7QQ8beGXmMptgzUhUjP2vJTaa5PYiJ2eCIiAIiIAiIgHhMrG3uk4QmnQsz6FtVU8hzMy9MNs+iT0dM/SPx4qvE950HjylLwtKZ13dOL0QLVCipeqRtMHqtvVmZj2nTuHCbtHBDgvum3szCXzMsWEwgA0mXmU3jqWZTjBFa/4Zf6tpqYjZPZL36KYK2GB4TuVGpBZaIlXTKfgtrVqBtcug1RjmB9k8JcNlbVp113qZzHrKfWU9olZ21RVWAOROl9G7Aef6yETEPQqCpTNiPIjiGHESe3u5QeHwezoqazEvnSVCcNVtqAG/Kwb5T72W4LMR9Zab+YI/ljBYpcTR3l0dSrDipIsQZH9H69t0HVd+i33kN19wYS3UklXhNcPYrJehrsWGJ4J7NAhPDOV9JHvi6337eQA+U6oZyLblX6au3/qP57xA99pm+JP0RXzLln7mY7Zp974Kxk9gRK9gHLFd7UXPwA/iMseBmOy9In8CJLpIrA8JKrEHuUq/JkvMbmfRmKqcpJXllYIYrch9pPkZVcac5YtqVJWcQ2chjwaEFhG3szD79HEBbF3VaaC9r3O83cAAM5eNn4dShDKpG8ciARkAOPdITolsvepb5ZgHY9UWF93q62vw4GWumgAAAAA0A0E2bOg9pSW2CjcVMtpFT23gKdGvhjRRU32qK4QbobqErcDLWWnCnqL3D4SD6VDr4X/AN/4qbybwfqL3CTUYqNxNLsjibzCJmiIl0hEREAREQBPlp9TS2zV3KFZhqKbkd+6bTmTwsnqWXg5vtLG+mxDudC1l+6uS+6bOCF2EhaBkzs5tJ85KWW2zWSwsFu2dTGUmaYkDs+rpJyk9xJbVpT3KddPJlnjCLwTNWTWCsRO3MGtRCD4G2h/vhOY7Xq1VbUgAkW+qCOHaORPIjhOq7QfKcy6Ti1XL1XWx7GU5fy/mMxG/wDI8Gjbe3cnegO1fpNy/VqjIcnXh5XHgJOYtTSxRUZLiBvpyFamQSO49U9tzOb9HcSUq30KurW5FWs3ynV+kmCNWhen+8pkVafMsv1fFSR3kS/Ti6lFxXK3RDWSjUz3JPD1QyhhoRf+hmWQ2wMeKigjRxvr2H66+Zv+KTAmjQqqpBSKko6Xg9M4ptl7uftVWJ8z8yJ2ozhW3m63i/vZZS8R/L9y3ZcssT4YIKWWZpAn8RP+2SWCmljqwYpu6BUT8qk/zibWDbSYyLjz1LFg5LU9JDYNpK0WynieGVayMxM1sU2UzsZGY6rkYqSyyOlHLITalXWQNQyQx9W80EpFmVRqxAHibTqKyXuDo/R+huYakPsAnvbrH4yRnzTWwAGgFvKekz6iEdMUjHk8vJAdIutXw6+z6SoewKu6P9TCTmHWygcgPhILDj02Iapw/dp9ymbufF7D8MsAle39VSc/sST2SiexES2RCIiAIiIAkd0gS+Grgf8ASf3KZIzHVQMCDoQQe4zmazFo9Tw8nGaRkjhMRaaOJoGnUem2qMV8jrPpGnzbWGbHKLZgMYJPYTGCULD4i0k8PtHtnDyt0cSgpLDLwuIHOfNXFASpf8XtMVbbJM786o1jJF8MskltTaeolG2/Wve/Ehh3jI+60la+JLSv9IGtuX43Hw/rPKa3LEUlwa+xWLOzHMneJPazCd2oeqv3R8JxToxhSzopHWqMtuxd43vfnvD8s7comtYreTKV2+CrPTOHxJRfVqk1aPACoP3idgO8fzdks2HrBlDLoRccPPtmptvZ/pqZAydTvU29lxp8x4zS2Bj97I5bxN19iqP3iePrD8U7h/hraekuPqQS9cc9UThnCuki2Y9jN7mE7recW6X0LVKl+FSoPO9vgJH4h+Vlize7R94CrcJ3E+W6v8sm8G+cr+y890jTcPvq1P8AbJrDNnMaXJeZZcG0lKLyDwtWSNKtI2QzjlG9UqSG2pWym5VrZSv7SxFzApwwR+IbOfezau7WpsF3yGFluFub5WJ7c+4GazmfeC2E+JrUtyoFFO7vpewYBRbUE7rcuGcnpp6lg7njTudGobQG+KdQbjld4C+8CONjYZiYdt4wgCmhs9S4v7CfWc/AdplQx9SpTxiiq5fccMpAN929woGt+GpvLNszCs7tUq+sSN7kLerTXsHHmfCasLmdSOjr/BQlTUMS6G/srChEFhbIADko0Hz8ZviAJ7NCnBQioort5eREROzwREQBERAE8tPYgFC6f7JIYYhBkbLU7CPVbyy8JUkM7LiKKupVgCrCxB4gzmnSDo8+GYst2pE5NxXsb9eMyLy3aeuPBftqyxpZGKZkUmKLTZBHKZxbMaoTMgoc58u5Gk1cXiSqkkgWBzN90ZG17A2va3eQJ6lk8N16Z3WZQN1RcksFGXadfCQxVK7ekOaqLLfIX1Zu0aDPtkctV6gG91FOSrdnZzxKA6ntsLTaw2MVWCD1hfqLZhTsc3qtxYeyLgHUm27O4waDLr0F2YWrvWYZUxur962neLtcc7S/iaex6CJRQUvU3QRxvcXuTxM3Lzdt6SpwSMqrPXLIMrO2aBo1vSrlTqkBz7FUepUty5+POWKtXVRdmCjmSAPfIrHbXosrJZqtxYhVuPzGwnF0oShhvD6fUUs52RI4LEb6A6HMMOTDUfMcwQeM5n/iFhd2rVvo+4w8SvzBk7hMXVF0pEhgBcdUu1O3VZb5F19UniBzFppbS2MK7CoxqfRgljVV+txACtYnjnkNNZm17qNWml1Rao0/Lnl8Fewabqgct4f/AKP8iPObyNaRmBci6NmVvc8b7xvf4TeUyhLkvEth8RNxMZINGmQVJzg5JXEY3KRVV7meXJhhPUgYahsCToASfCaPQza7o9WsLHeyzPA6WHco8+2fO3HJpmmnrVOqMwLDVjn2ZeM3uivRt2VRopNydN63BPsgZb3xk8I7bcnMmkt+CxdHME1aoaz5sxNieA4t8h3Hvl2o0goAHCYsDhFpoFUcB7vlNmbdtb+XHflmZVqa38hERLREIiIAiIgCIiAIiIAny6Aggi4ORBzBHIz6iAVXanQ2mxLUG9G3s2uh8OHhIDEdGsUn+WH7UYH3GxnSLRaVKllTm88E8bicTkuJ2VjSR6Ok+nqtTa1+e8D7tJ94bopjahG+gW1/rIBmLE7rIwHgo56zq9onEbGC6nbupdihYToG4VgaqIzLu76q9SrY6j0rt1QRcdVVOcreD2OlFnpKu66tunjmDdbHLqnS/I9k65iq601LubKBcn++M5icPXxdepXo0wUY2tcA2GhzyPn4ZyveUoQSUeSS3qSk25cEr0T6RNTVMOyFmN/R52AABJS9uFjaWKq2KqZDdpjs1A7/ANLSF2H0Yf06V6oKFSSVuCXYggE2OWvjYS4s1hFPzHD1PCI6rgpelZNGnsumubjebizEk++R22ts0qCgIiuxNlUWyPM9gkJ0h6RO7PSogZX697Ad4468JpdDuj3pqrVMQxbdtfPLPRR2a6d3bIFLzXpgv7JFT0rVN/Y+qBxOIqioguy6WFqag6gsf77872Sjit4mnUG5UHrIeI9pfaU8xLHRoKoCoAoGgAsBMOOwCVRaot7eqdGU81YZqe6Tz8NzDZ7/AKEbuMvjY5PtLD+ixTLwbMfG/uPnMqTe6c4RqNSlvEurHdWoQARf6tS2Rz3cxbKaFBt4XHcRxBGoMzalOUHiRoQkpRTRlWfaifKLNxKdtZGGzGq2EwVG5TJWqcpNbA2C72qNYD6t9fvW/wC2skp05TeIo4lNRWWa9LYK1AqOoN7b4BYl7G+7md1RwJAuRxEuuz8EKYytewGQsABoAOAE+sJglpjLXiTqf6Tam3a2rprM+f2M6rV1bLgRES6QiIiAIiIAiIgCIiAIiIAiIgCIiAJo7V2mlBC9Q9w4t3CbVaoFBZjYAEk8gNZT9m1v2is1aqOqMkU5gLwy58e+Vbq48mPzZLSp638jZp7Pq4yz4olKWqUBkbcC57uEsOGwyooVAABoBIjaXSGnSGokd/4pyymb8RCLzjL7k/lTkuy7FuvNXaLdRgDY2y75X8P0kvrMO1NrdU58M5xVvHOOlI9hbSUtyrre9W4zD2Pfnl7/AHy59Ax9HUP2x8JSExweo9ha9jrxACk+OUu/QL93V++PhO7H8VEt17GWmIibhmkZ0h2QuJoPSbiLqfZYaGcgxL1KFUlxZhdHHs1BuqT2ggKQPtTuRlE/xK2Kr0vTLk3VRu0/5Z7wcu5uyUL2gpLWunJbtaul6X1IfYWKVkZqiXAGtyD+kxtiw1909W+R/vvkRQ2Uy0N8FxWLgFMt3czvmMvfLr0T6L3VXrerqq+0faPZ2THpW7nPES9VqRissdG9gmqRUqiyDQcX/pLuq20hVtpPqfQULeNGOEZVSo5vLEREnIxERAEREAREQBERAEREAREQBERAERPDAK503xu7SWmvrVTY/dGZ+Q85XKuK9FTCg2yz4W7Zs7crelxjcqYCjwzPvJ8pGpQ/aMTTojRjdzyRcznwJt42MwbmTrVsL6GlRShTy/qbOA6O1q9P9oDsh1pIGZC44lmBBueHD4mH3WRmFVH1zKi5B471LIqeZS4PBROuU6YAAAsAAAOQGgmptDZdKsPpFBPBhkw7jLs7FaVp5K8bl53OWJiaZNlq075ZFtxs/svZvIT5q9IiKVWg24R6oZCWDg+sbnwIyHqsOUmek2wvQ+v9JSY2ViOsp4A8jyI5Sn4vYrA3Q7wOWeTAH2uDC+fymbKkoy0zLsJKSyMFUPpU8rAADdsbgAaDWdQ6A/u6v3x8Jz/CYFadyLk8zwE6F0CX6Koft/BR+ss2jzWWCK59haIiJtGaJX+mlRf2ZlOrFAg5sHU/L3iTOMxS00Z3NlRSxPYBeUCrjq2KrK/ot70ZQimpA5kjecgXBte3FR3yneV1CGnqyehTcpauiNl9iOq0y9t0soJB03ja/vl5pUwoAGgAA7hpK/tnFsaQT0Fa7qDcKGVDwDEHXLgDJPYuPFamDmGWyuDqGAzlex0wk490v+ntZymsskYiJqFcREQBERAEREAREQBERAEREAREQBERAE8M9nhhg5xQRnq12UEk1H0BOrE2mXou64fFVDig1JqgVaRcWVhrkdAb38+ElNo4GthajVsP1qbHedPZJzJty1zm9hsfQxablQA31RvlMOMHSq5fPz4ZflPVDbj9SfVp7K2mDr4X/lz6Wl/0nOaj7D8O43HdJTZu2KdXIEq4FzTYbrjtt9YdouJqU68Z7PZlOUMbrg+ttYEVqNSmfrKbdjDNT52nL6DXGf8AZnXWM5Cp6zn7bZeMpeIxWYstWj5R8tlLv0BqfR1ByYHzFvlKTWGctXQfGIm+HO7v7m5cEBj1vVJFjwlazeKqJrhZgy7zwmeM4GptKh0g6YhWNLCD0lQ5XGYB7OZmzVrQprMmZ8KcpvCPnp7tK+5hkObENU7FB6oPec+5TM3RXDWF/AeEqLYd6gbfYCtUbeuWJcgKQVJtkNdOeekuexNo0lAQkg5DNWAbtDWsfOYVWr5tTU+P4L7hopaUT9cdUyv9Fqtq1ZOdmHgbfMSbrY2n6pdAeRYA+UqZxYo4oVAbqbhrcjrJ51YxuIyT2K9ODcJIvUTHRrBwGU3BFwZkm0nkqiIiegREQBERAEREAREQBERAEREAREQBERAPCJAbV6MpUO/SPo6nMeqe8cPCWCeSOpSjUWJI6jNxeUU5NqYjDELiULLwcZ++ZMbicLiFubK2oOhB59h7RY9stdSkGFmAIOoIuPKVzafRKm9zSO4eWqn5iZ1WzqRXoeV2LEasG/UsMrVTbOKosVpVvSJYgb1qm6Rx3mG9bsux75B11rperelVRnsSLI12I+pqMzyPdN6vhqmGrbtUWINweDDmDxEybapIxpVEAAO+Tb2sgD2WW+WmZlGc5+2XQuRUeYm/sHo8cSfSVWK0wckU2JPa3DhpnyIk70lxOHweFe6LZgbLu33nOe8xsetfO5zvILZe3jQQ2F7Am3cLyj7a23Uxgeqxc2YD0fWNJVAtewOha2ugtrrJKclpwluRypylPd7EvUxVXEUl3qr726ubEm4t8D2SUw9SnhaH/l1Z6ri1RyDdByHHxHbobSMwOIV0BRd0AAbgIbgLsSSNT2ZTfo4X0twrHtAABH4WF5WbedydxWMGHo8pZmqvf2V5knlyyyAl62fhgFUWHVsctAezs4d2Ur+B2c6Czekq53F39GVtpYEEebTJs7EY5arb9Mml1itxTZ7DQEo1iZxJZ3RHN52Rbai31lc2thcz2zWp9KMRvbtTDlBwZlqKD4kWEyYjajOPUHgb/KeKLRxTi48jo/tg0G3KnqH/AEnmOyXTD4hXXeRgw5gzmmJLE33SPAzc6NYpqddOtZWNmHA3099po2t44Yg+DitQTWpcnRYngM9m2UBERAEREAREQBERAEREAREQBERAEREAREQBPDPYgEdtjZKYhN1xnqrcVPPu7JzzaWznouaT25jPJhwI5TpG1NopQQvUNgNBxJ4Ads5djcU9ao1Z9ScuwaADuymV4gobf7F201fY9dLLYZ31HPskdsDo/WCF1QlU6pIBvcgdbd1OXLS8klJI7uWsn9kLi/Rg0L7huR6lr8fWzlCCctl+hanLSv7KrVwKud7NW9pDY37RoZtYWnXX1KiP2Nem3mAVPjaWTE7IxVU3qU0v7X0at4kHOZcL0UqWuzKp4DM+ZGk6+HqviJz58Mbs1MDtqrT/AHtCqB7SqKq+dMn4SZw3SKifWdV+/wDRnycAz4p7LrJ9W/apH/ebKuw9YMO9T85G4VIcxaI5aJcGwm0qRGTKe5gfnNXG7Qogdb+L+s+KqUm9ZKZ71UyLxmAw4z9DR/Iv6TmU2+f2PIU1kjNo7Tw3MDvcfqZCttEOwWiCcxdrGwHG0lzhFvanRT8NJL/Cb2E2BWqW6u4ObZW7hrPYU5S9qZO5Rit2WrozWZ8Ohc3OYvxIBsJLTW2fhBSpqgzCi1+fMzZn0dKLjBJ9jKk05NoRESQ5EREAREQBERAEREAREQBERAEREAREQBPDEQClf4i6Ue9/5ZU6v7vxT+IREwb38ZmnbfhmxQ4y9dDv+X/E0RO7D8U4u/YTwn1ETaM88iIhgw19JpiIlGp7iSPBvUtJkiJao+05fInsRJTk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01048" y="2476291"/>
            <a:ext cx="18053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Стандарт Центробанка (ЦБ)</a:t>
            </a:r>
          </a:p>
          <a:p>
            <a:pPr algn="ctr"/>
            <a:endParaRPr lang="ru-RU" b="1" dirty="0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61" y="880853"/>
            <a:ext cx="1319326" cy="162088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81354" y="3013926"/>
            <a:ext cx="8124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81354" y="3181906"/>
            <a:ext cx="84203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Методика оценки соответствия (СТО БР ИББС-1.0-2014) включает в себя </a:t>
            </a:r>
            <a:r>
              <a:rPr lang="ru-RU" b="1" dirty="0"/>
              <a:t>423</a:t>
            </a:r>
            <a:r>
              <a:rPr lang="ru-RU" dirty="0"/>
              <a:t> частных показателя ИБ, сгруппированных в </a:t>
            </a:r>
            <a:r>
              <a:rPr lang="ru-RU" b="1" dirty="0"/>
              <a:t>34</a:t>
            </a:r>
            <a:r>
              <a:rPr lang="ru-RU" dirty="0"/>
              <a:t> групповых показателя. Кроме того, Методика содержит 34 уточняющих вопроса Приложения 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b="1" dirty="0"/>
              <a:t>69</a:t>
            </a:r>
            <a:r>
              <a:rPr lang="ru-RU" dirty="0"/>
              <a:t> с учётом </a:t>
            </a:r>
            <a:r>
              <a:rPr lang="ru-RU" dirty="0" smtClean="0"/>
              <a:t>под вопросов), </a:t>
            </a:r>
            <a:r>
              <a:rPr lang="ru-RU" dirty="0"/>
              <a:t>связанных с защитой персональных данных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Выполнение процедуры оценки самооценки для операторов платежных систем. (</a:t>
            </a:r>
            <a:r>
              <a:rPr lang="ru-RU" dirty="0"/>
              <a:t>Положение Банка России № 382-П от 9 июня 2012 </a:t>
            </a:r>
            <a:r>
              <a:rPr lang="ru-RU" dirty="0" smtClean="0"/>
              <a:t>г).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Формирование полного комплекта документов требует около </a:t>
            </a:r>
            <a:r>
              <a:rPr lang="ru-RU" b="1" dirty="0" smtClean="0"/>
              <a:t>1000 часов </a:t>
            </a:r>
            <a:r>
              <a:rPr lang="ru-RU" dirty="0" smtClean="0"/>
              <a:t> квалифицированного специалиста. Стоимость подобных услуг доходит до </a:t>
            </a:r>
            <a:r>
              <a:rPr lang="ru-RU" b="1" dirty="0" smtClean="0"/>
              <a:t>800 тысяч </a:t>
            </a:r>
            <a:r>
              <a:rPr lang="ru-RU" dirty="0" smtClean="0"/>
              <a:t>рублей.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2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банковских стандартов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QTEhQUEBQUFRUVFBUVFBQXFBQUFBQVFBYWGBUVFBUYHCggGBolGxQUITEhJSkrLi4uFx8zODMsNygtLisBCgoKDg0OGxAQGy4mHyYsLCwsLC0sLCwsLCwsLCwsLC8sLCwsLCwsLCwsLCwsLCwsLCwsLCwsLCwsLCwsLCwsLP/AABEIAMEBBgMBIgACEQEDEQH/xAAbAAEAAgMBAQAAAAAAAAAAAAAABQYDBAcBAv/EAEcQAAIBAgMEBgYHBgQEBwAAAAECAAMRBCExBRJBUQYiYXGBkRMyUqGxwSNCYnKCktEUM7LC4fAHQ6LSFTRT8RYkY3ODk6P/xAAaAQEAAwEBAQAAAAAAAAAAAAAAAwQFAgEG/8QALxEAAgEDAwIEBAYDAAAAAAAAAAECAwQREiExQVEFEyIyFGFxgTNCobHB0SNS4f/aAAwDAQACEQMRAD8A7jERAEREAREQBERAEREAREQDwzXxGKCsq2uWvYdi6k+Y85sGQmIr9arUHC1Gn2sSB73YD8MrXNV04ZXPQ6hHLJNcUOII9/wmRKynQju4+UiV6NUABuh1bi6O6sx4s1jmSc5p7WwVahTZ6dcuFt9HVRX3rkCwYWIOeucjdSvBZkk0dqMW8JlmvF5H4EnfccAqCw0D9ctbwKSG6Q7VxN3XCqoCDN2IG8RYkJfLIe/lO3dRjSVSW2TyNNylhFpJnw1ZRqwHiJyWpiMRUY7+JqcerYXGfM/pNjB4A3zrVjf7YHwWVX4kuiLPwfdnUf2hPaXzE9FZfaHmJSsJshT/AJtYf/Kf0krT2Dl1cTiR3VFPxUzmPiMm8aSOdGMepYgw5z6lfGxqg9XE1fxrTf5CDhsWnq1aT9jI1L+BjLHxjSzKLItC6Mn7z2VmptXFU/3mH3hzpuGHk1mMYbpjRJ3agZDyZSp8jOoX1KXU98meMos0TXwmMSoL02DDsOnfNiW1JNZRE1gRET0CIiAIiIAiIgCIiAIiIAiY61ZVF2IUcyQB5mRdXpLhl/zL/dVm94E4lUjHlnqi3wiYiQa9KsPxZh2lG/SbuF2tRqZJUUnlex8jnOY1oS4aPXCS5RvxPJ7JTkxYqruIzHRVJ8heQ+Bokmip+qrVn+8chfxdj+CbnSBrYep2gD8zAfOe7PH0lQ8lpr5bx/mlGt6q8I/ckW0cm+JE9Jn3aO8QSqujPbUKrAk+4SXnzUQEEEXByI5gy1Uhrg49ziLw8kdsuqpLkG++wqL2qURQR+Wx/rK5iK7KmJCWO7WqFSwNiGsWHbqRrykkuwqlK64Z6Zp3JWnVVmFMnXcIN7a5SqdJsfihUekalLqWyWlug3AaxLMTymNdRqeUoSWMde5coKLnsQwqNZmbNiyi9gFG/u5gdlzlJPC4Y8/9KfISLpOWUEqVJqKSDzBW9uzq+8yxYFZSZekbGF2ex+t/pT5iSlDZdThUH/1Uv9sy4FZM0xlPI5b2KtWeOhGLhsQulSme9GH8LCeVK2JXVVP3XI9zKfjJi0+GEmnrgs5K6mnyiuYnbDDJ1I71y/OCf4ZC4+urg5A9mo8ARc+Use1KYIMqeLSxkCedy7TSS2PjZtapTqIcPe9wN0XIa59Xu+E6ouk5dszHNRqelVN/cV2ZdOqFzN/EecvCdIEG76TdUsobdLgHMdvl4TVsa0KcXqfJWuYOUtkTUTTp7QQ8beGXmMptgzUhUjP2vJTaa5PYiJ2eCIiAIiIAiIgHhMrG3uk4QmnQsz6FtVU8hzMy9MNs+iT0dM/SPx4qvE950HjylLwtKZ13dOL0QLVCipeqRtMHqtvVmZj2nTuHCbtHBDgvum3szCXzMsWEwgA0mXmU3jqWZTjBFa/4Zf6tpqYjZPZL36KYK2GB4TuVGpBZaIlXTKfgtrVqBtcug1RjmB9k8JcNlbVp113qZzHrKfWU9olZ21RVWAOROl9G7Aef6yETEPQqCpTNiPIjiGHESe3u5QeHwezoqazEvnSVCcNVtqAG/Kwb5T72W4LMR9Zab+YI/ljBYpcTR3l0dSrDipIsQZH9H69t0HVd+i33kN19wYS3UklXhNcPYrJehrsWGJ4J7NAhPDOV9JHvi6337eQA+U6oZyLblX6au3/qP57xA99pm+JP0RXzLln7mY7Zp974Kxk9gRK9gHLFd7UXPwA/iMseBmOy9In8CJLpIrA8JKrEHuUq/JkvMbmfRmKqcpJXllYIYrch9pPkZVcac5YtqVJWcQ2chjwaEFhG3szD79HEBbF3VaaC9r3O83cAAM5eNn4dShDKpG8ciARkAOPdITolsvepb5ZgHY9UWF93q62vw4GWumgAAAAA0A0E2bOg9pSW2CjcVMtpFT23gKdGvhjRRU32qK4QbobqErcDLWWnCnqL3D4SD6VDr4X/AN/4qbybwfqL3CTUYqNxNLsjibzCJmiIl0hEREAREQBPlp9TS2zV3KFZhqKbkd+6bTmTwsnqWXg5vtLG+mxDudC1l+6uS+6bOCF2EhaBkzs5tJ85KWW2zWSwsFu2dTGUmaYkDs+rpJyk9xJbVpT3KddPJlnjCLwTNWTWCsRO3MGtRCD4G2h/vhOY7Xq1VbUgAkW+qCOHaORPIjhOq7QfKcy6Ti1XL1XWx7GU5fy/mMxG/wDI8Gjbe3cnegO1fpNy/VqjIcnXh5XHgJOYtTSxRUZLiBvpyFamQSO49U9tzOb9HcSUq30KurW5FWs3ynV+kmCNWhen+8pkVafMsv1fFSR3kS/Ti6lFxXK3RDWSjUz3JPD1QyhhoRf+hmWQ2wMeKigjRxvr2H66+Zv+KTAmjQqqpBSKko6Xg9M4ptl7uftVWJ8z8yJ2ozhW3m63i/vZZS8R/L9y3ZcssT4YIKWWZpAn8RP+2SWCmljqwYpu6BUT8qk/zibWDbSYyLjz1LFg5LU9JDYNpK0WynieGVayMxM1sU2UzsZGY6rkYqSyyOlHLITalXWQNQyQx9W80EpFmVRqxAHibTqKyXuDo/R+huYakPsAnvbrH4yRnzTWwAGgFvKekz6iEdMUjHk8vJAdIutXw6+z6SoewKu6P9TCTmHWygcgPhILDj02Iapw/dp9ymbufF7D8MsAle39VSc/sST2SiexES2RCIiAIiIAkd0gS+Grgf8ASf3KZIzHVQMCDoQQe4zmazFo9Tw8nGaRkjhMRaaOJoGnUem2qMV8jrPpGnzbWGbHKLZgMYJPYTGCULD4i0k8PtHtnDyt0cSgpLDLwuIHOfNXFASpf8XtMVbbJM786o1jJF8MskltTaeolG2/Wve/Ehh3jI+60la+JLSv9IGtuX43Hw/rPKa3LEUlwa+xWLOzHMneJPazCd2oeqv3R8JxToxhSzopHWqMtuxd43vfnvD8s7comtYreTKV2+CrPTOHxJRfVqk1aPACoP3idgO8fzdks2HrBlDLoRccPPtmptvZ/pqZAydTvU29lxp8x4zS2Bj97I5bxN19iqP3iePrD8U7h/hraekuPqQS9cc9UThnCuki2Y9jN7mE7recW6X0LVKl+FSoPO9vgJH4h+Vlize7R94CrcJ3E+W6v8sm8G+cr+y890jTcPvq1P8AbJrDNnMaXJeZZcG0lKLyDwtWSNKtI2QzjlG9UqSG2pWym5VrZSv7SxFzApwwR+IbOfezau7WpsF3yGFluFub5WJ7c+4GazmfeC2E+JrUtyoFFO7vpewYBRbUE7rcuGcnpp6lg7njTudGobQG+KdQbjld4C+8CONjYZiYdt4wgCmhs9S4v7CfWc/AdplQx9SpTxiiq5fccMpAN929woGt+GpvLNszCs7tUq+sSN7kLerTXsHHmfCasLmdSOjr/BQlTUMS6G/srChEFhbIADko0Hz8ZviAJ7NCnBQioort5eREROzwREQBERAE8tPYgFC6f7JIYYhBkbLU7CPVbyy8JUkM7LiKKupVgCrCxB4gzmnSDo8+GYst2pE5NxXsb9eMyLy3aeuPBftqyxpZGKZkUmKLTZBHKZxbMaoTMgoc58u5Gk1cXiSqkkgWBzN90ZG17A2va3eQJ6lk8N16Z3WZQN1RcksFGXadfCQxVK7ekOaqLLfIX1Zu0aDPtkctV6gG91FOSrdnZzxKA6ntsLTaw2MVWCD1hfqLZhTsc3qtxYeyLgHUm27O4waDLr0F2YWrvWYZUxur962neLtcc7S/iaex6CJRQUvU3QRxvcXuTxM3Lzdt6SpwSMqrPXLIMrO2aBo1vSrlTqkBz7FUepUty5+POWKtXVRdmCjmSAPfIrHbXosrJZqtxYhVuPzGwnF0oShhvD6fUUs52RI4LEb6A6HMMOTDUfMcwQeM5n/iFhd2rVvo+4w8SvzBk7hMXVF0pEhgBcdUu1O3VZb5F19UniBzFppbS2MK7CoxqfRgljVV+txACtYnjnkNNZm17qNWml1Rao0/Lnl8Fewabqgct4f/AKP8iPObyNaRmBci6NmVvc8b7xvf4TeUyhLkvEth8RNxMZINGmQVJzg5JXEY3KRVV7meXJhhPUgYahsCToASfCaPQza7o9WsLHeyzPA6WHco8+2fO3HJpmmnrVOqMwLDVjn2ZeM3uivRt2VRopNydN63BPsgZb3xk8I7bcnMmkt+CxdHME1aoaz5sxNieA4t8h3Hvl2o0goAHCYsDhFpoFUcB7vlNmbdtb+XHflmZVqa38hERLREIiIAiIgCIiAIiIAny6Aggi4ORBzBHIz6iAVXanQ2mxLUG9G3s2uh8OHhIDEdGsUn+WH7UYH3GxnSLRaVKllTm88E8bicTkuJ2VjSR6Ok+nqtTa1+e8D7tJ94bopjahG+gW1/rIBmLE7rIwHgo56zq9onEbGC6nbupdihYToG4VgaqIzLu76q9SrY6j0rt1QRcdVVOcreD2OlFnpKu66tunjmDdbHLqnS/I9k65iq601LubKBcn++M5icPXxdepXo0wUY2tcA2GhzyPn4ZyveUoQSUeSS3qSk25cEr0T6RNTVMOyFmN/R52AABJS9uFjaWKq2KqZDdpjs1A7/ANLSF2H0Yf06V6oKFSSVuCXYggE2OWvjYS4s1hFPzHD1PCI6rgpelZNGnsumubjebizEk++R22ts0qCgIiuxNlUWyPM9gkJ0h6RO7PSogZX697Ad4468JpdDuj3pqrVMQxbdtfPLPRR2a6d3bIFLzXpgv7JFT0rVN/Y+qBxOIqioguy6WFqag6gsf77872Sjit4mnUG5UHrIeI9pfaU8xLHRoKoCoAoGgAsBMOOwCVRaot7eqdGU81YZqe6Tz8NzDZ7/AKEbuMvjY5PtLD+ixTLwbMfG/uPnMqTe6c4RqNSlvEurHdWoQARf6tS2Rz3cxbKaFBt4XHcRxBGoMzalOUHiRoQkpRTRlWfaifKLNxKdtZGGzGq2EwVG5TJWqcpNbA2C72qNYD6t9fvW/wC2skp05TeIo4lNRWWa9LYK1AqOoN7b4BYl7G+7md1RwJAuRxEuuz8EKYytewGQsABoAOAE+sJglpjLXiTqf6Tam3a2rprM+f2M6rV1bLgRES6QiIiAIiIAiIgCIiAIiIAiIgCIiAJo7V2mlBC9Q9w4t3CbVaoFBZjYAEk8gNZT9m1v2is1aqOqMkU5gLwy58e+Vbq48mPzZLSp638jZp7Pq4yz4olKWqUBkbcC57uEsOGwyooVAABoBIjaXSGnSGokd/4pyymb8RCLzjL7k/lTkuy7FuvNXaLdRgDY2y75X8P0kvrMO1NrdU58M5xVvHOOlI9hbSUtyrre9W4zD2Pfnl7/AHy59Ax9HUP2x8JSExweo9ha9jrxACk+OUu/QL93V++PhO7H8VEt17GWmIibhmkZ0h2QuJoPSbiLqfZYaGcgxL1KFUlxZhdHHs1BuqT2ggKQPtTuRlE/xK2Kr0vTLk3VRu0/5Z7wcu5uyUL2gpLWunJbtaul6X1IfYWKVkZqiXAGtyD+kxtiw1909W+R/vvkRQ2Uy0N8FxWLgFMt3czvmMvfLr0T6L3VXrerqq+0faPZ2THpW7nPES9VqRissdG9gmqRUqiyDQcX/pLuq20hVtpPqfQULeNGOEZVSo5vLEREnIxERAEREAREQBERAEREAREQBERAERPDAK503xu7SWmvrVTY/dGZ+Q85XKuK9FTCg2yz4W7Zs7crelxjcqYCjwzPvJ8pGpQ/aMTTojRjdzyRcznwJt42MwbmTrVsL6GlRShTy/qbOA6O1q9P9oDsh1pIGZC44lmBBueHD4mH3WRmFVH1zKi5B471LIqeZS4PBROuU6YAAAsAAAOQGgmptDZdKsPpFBPBhkw7jLs7FaVp5K8bl53OWJiaZNlq075ZFtxs/svZvIT5q9IiKVWg24R6oZCWDg+sbnwIyHqsOUmek2wvQ+v9JSY2ViOsp4A8jyI5Sn4vYrA3Q7wOWeTAH2uDC+fymbKkoy0zLsJKSyMFUPpU8rAADdsbgAaDWdQ6A/u6v3x8Jz/CYFadyLk8zwE6F0CX6Koft/BR+ss2jzWWCK59haIiJtGaJX+mlRf2ZlOrFAg5sHU/L3iTOMxS00Z3NlRSxPYBeUCrjq2KrK/ot70ZQimpA5kjecgXBte3FR3yneV1CGnqyehTcpauiNl9iOq0y9t0soJB03ja/vl5pUwoAGgAA7hpK/tnFsaQT0Fa7qDcKGVDwDEHXLgDJPYuPFamDmGWyuDqGAzlex0wk490v+ntZymsskYiJqFcREQBERAEREAREQBERAEREAREQBERAE8M9nhhg5xQRnq12UEk1H0BOrE2mXou64fFVDig1JqgVaRcWVhrkdAb38+ElNo4GthajVsP1qbHedPZJzJty1zm9hsfQxablQA31RvlMOMHSq5fPz4ZflPVDbj9SfVp7K2mDr4X/lz6Wl/0nOaj7D8O43HdJTZu2KdXIEq4FzTYbrjtt9YdouJqU68Z7PZlOUMbrg+ttYEVqNSmfrKbdjDNT52nL6DXGf8AZnXWM5Cp6zn7bZeMpeIxWYstWj5R8tlLv0BqfR1ByYHzFvlKTWGctXQfGIm+HO7v7m5cEBj1vVJFjwlazeKqJrhZgy7zwmeM4GptKh0g6YhWNLCD0lQ5XGYB7OZmzVrQprMmZ8KcpvCPnp7tK+5hkObENU7FB6oPec+5TM3RXDWF/AeEqLYd6gbfYCtUbeuWJcgKQVJtkNdOeekuexNo0lAQkg5DNWAbtDWsfOYVWr5tTU+P4L7hopaUT9cdUyv9Fqtq1ZOdmHgbfMSbrY2n6pdAeRYA+UqZxYo4oVAbqbhrcjrJ51YxuIyT2K9ODcJIvUTHRrBwGU3BFwZkm0nkqiIiegREQBERAEREAREQBERAEREAREQBERAPCJAbV6MpUO/SPo6nMeqe8cPCWCeSOpSjUWJI6jNxeUU5NqYjDELiULLwcZ++ZMbicLiFubK2oOhB59h7RY9stdSkGFmAIOoIuPKVzafRKm9zSO4eWqn5iZ1WzqRXoeV2LEasG/UsMrVTbOKosVpVvSJYgb1qm6Rx3mG9bsux75B11rperelVRnsSLI12I+pqMzyPdN6vhqmGrbtUWINweDDmDxEybapIxpVEAAO+Tb2sgD2WW+WmZlGc5+2XQuRUeYm/sHo8cSfSVWK0wckU2JPa3DhpnyIk70lxOHweFe6LZgbLu33nOe8xsetfO5zvILZe3jQQ2F7Am3cLyj7a23Uxgeqxc2YD0fWNJVAtewOha2ugtrrJKclpwluRypylPd7EvUxVXEUl3qr726ubEm4t8D2SUw9SnhaH/l1Z6ri1RyDdByHHxHbobSMwOIV0BRd0AAbgIbgLsSSNT2ZTfo4X0twrHtAABH4WF5WbedydxWMGHo8pZmqvf2V5knlyyyAl62fhgFUWHVsctAezs4d2Ur+B2c6Czekq53F39GVtpYEEebTJs7EY5arb9Mml1itxTZ7DQEo1iZxJZ3RHN52Rbai31lc2thcz2zWp9KMRvbtTDlBwZlqKD4kWEyYjajOPUHgb/KeKLRxTi48jo/tg0G3KnqH/AEnmOyXTD4hXXeRgw5gzmmJLE33SPAzc6NYpqddOtZWNmHA3099po2t44Yg+DitQTWpcnRYngM9m2UBERAEREAREQBERAEREAREQBERAEREAREQBPDPYgEdtjZKYhN1xnqrcVPPu7JzzaWznouaT25jPJhwI5TpG1NopQQvUNgNBxJ4Ads5djcU9ao1Z9ScuwaADuymV4gobf7F201fY9dLLYZ31HPskdsDo/WCF1QlU6pIBvcgdbd1OXLS8klJI7uWsn9kLi/Rg0L7huR6lr8fWzlCCctl+hanLSv7KrVwKud7NW9pDY37RoZtYWnXX1KiP2Nem3mAVPjaWTE7IxVU3qU0v7X0at4kHOZcL0UqWuzKp4DM+ZGk6+HqviJz58Mbs1MDtqrT/AHtCqB7SqKq+dMn4SZw3SKifWdV+/wDRnycAz4p7LrJ9W/apH/ebKuw9YMO9T85G4VIcxaI5aJcGwm0qRGTKe5gfnNXG7Qogdb+L+s+KqUm9ZKZ71UyLxmAw4z9DR/Iv6TmU2+f2PIU1kjNo7Tw3MDvcfqZCttEOwWiCcxdrGwHG0lzhFvanRT8NJL/Cb2E2BWqW6u4ObZW7hrPYU5S9qZO5Rit2WrozWZ8Ohc3OYvxIBsJLTW2fhBSpqgzCi1+fMzZn0dKLjBJ9jKk05NoRESQ5EREAREQBERAEREAREQBERAEREAREQBPDEQClf4i6Ue9/5ZU6v7vxT+IREwb38ZmnbfhmxQ4y9dDv+X/E0RO7D8U4u/YTwn1ETaM88iIhgw19JpiIlGp7iSPBvUtJkiJao+05fInsRJTk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3047" y="1220852"/>
            <a:ext cx="6386033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Модуль 382-П позволит выполнить процедуру самооценки и получить итоговое заключение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023356"/>
            <a:ext cx="1319326" cy="1620884"/>
          </a:xfrm>
          <a:prstGeom prst="rect">
            <a:avLst/>
          </a:prstGeom>
        </p:spPr>
      </p:pic>
      <p:pic>
        <p:nvPicPr>
          <p:cNvPr id="3075" name="Picture 3" descr="C:\Users\Иван\Desktop\Омск\Для презентации\ц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533403"/>
            <a:ext cx="63738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4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банковских стандартов</a:t>
            </a:r>
          </a:p>
        </p:txBody>
      </p:sp>
      <p:sp>
        <p:nvSpPr>
          <p:cNvPr id="3" name="AutoShape 2" descr="data:image/jpeg;base64,/9j/4AAQSkZJRgABAQAAAQABAAD/2wCEAAkGBxQTEhQUEBQUFRUVFBUVFBQXFBQUFBQVFBYWGBUVFBUYHCggGBolGxQUITEhJSkrLi4uFx8zODMsNygtLisBCgoKDg0OGxAQGy4mHyYsLCwsLC0sLCwsLCwsLCwsLC8sLCwsLCwsLCwsLCwsLCwsLCwsLCwsLCwsLCwsLCwsLP/AABEIAMEBBgMBIgACEQEDEQH/xAAbAAEAAgMBAQAAAAAAAAAAAAAABQYDBAcBAv/EAEcQAAIBAgMEBgYHBgQEBwAAAAECAAMRBCExBRJBUQYiYXGBkRMyUqGxwSNCYnKCktEUM7LC4fAHQ6LSFTRT8RYkY3ODk6P/xAAaAQEAAwEBAQAAAAAAAAAAAAAAAwQFAgEG/8QALxEAAgEDAwIEBAYDAAAAAAAAAAECAwQREiExQVEFEyIyFGFxgTNCobHB0SNS4f/aAAwDAQACEQMRAD8A7jERAEREAREQBERAEREAREQDwzXxGKCsq2uWvYdi6k+Y85sGQmIr9arUHC1Gn2sSB73YD8MrXNV04ZXPQ6hHLJNcUOII9/wmRKynQju4+UiV6NUABuh1bi6O6sx4s1jmSc5p7WwVahTZ6dcuFt9HVRX3rkCwYWIOeucjdSvBZkk0dqMW8JlmvF5H4EnfccAqCw0D9ctbwKSG6Q7VxN3XCqoCDN2IG8RYkJfLIe/lO3dRjSVSW2TyNNylhFpJnw1ZRqwHiJyWpiMRUY7+JqcerYXGfM/pNjB4A3zrVjf7YHwWVX4kuiLPwfdnUf2hPaXzE9FZfaHmJSsJshT/AJtYf/Kf0krT2Dl1cTiR3VFPxUzmPiMm8aSOdGMepYgw5z6lfGxqg9XE1fxrTf5CDhsWnq1aT9jI1L+BjLHxjSzKLItC6Mn7z2VmptXFU/3mH3hzpuGHk1mMYbpjRJ3agZDyZSp8jOoX1KXU98meMos0TXwmMSoL02DDsOnfNiW1JNZRE1gRET0CIiAIiIAiIgCIiAIiIAiY61ZVF2IUcyQB5mRdXpLhl/zL/dVm94E4lUjHlnqi3wiYiQa9KsPxZh2lG/SbuF2tRqZJUUnlex8jnOY1oS4aPXCS5RvxPJ7JTkxYqruIzHRVJ8heQ+Bokmip+qrVn+8chfxdj+CbnSBrYep2gD8zAfOe7PH0lQ8lpr5bx/mlGt6q8I/ckW0cm+JE9Jn3aO8QSqujPbUKrAk+4SXnzUQEEEXByI5gy1Uhrg49ziLw8kdsuqpLkG++wqL2qURQR+Wx/rK5iK7KmJCWO7WqFSwNiGsWHbqRrykkuwqlK64Z6Zp3JWnVVmFMnXcIN7a5SqdJsfihUekalLqWyWlug3AaxLMTymNdRqeUoSWMde5coKLnsQwqNZmbNiyi9gFG/u5gdlzlJPC4Y8/9KfISLpOWUEqVJqKSDzBW9uzq+8yxYFZSZekbGF2ex+t/pT5iSlDZdThUH/1Uv9sy4FZM0xlPI5b2KtWeOhGLhsQulSme9GH8LCeVK2JXVVP3XI9zKfjJi0+GEmnrgs5K6mnyiuYnbDDJ1I71y/OCf4ZC4+urg5A9mo8ARc+Use1KYIMqeLSxkCedy7TSS2PjZtapTqIcPe9wN0XIa59Xu+E6ouk5dszHNRqelVN/cV2ZdOqFzN/EecvCdIEG76TdUsobdLgHMdvl4TVsa0KcXqfJWuYOUtkTUTTp7QQ8beGXmMptgzUhUjP2vJTaa5PYiJ2eCIiAIiIAiIgHhMrG3uk4QmnQsz6FtVU8hzMy9MNs+iT0dM/SPx4qvE950HjylLwtKZ13dOL0QLVCipeqRtMHqtvVmZj2nTuHCbtHBDgvum3szCXzMsWEwgA0mXmU3jqWZTjBFa/4Zf6tpqYjZPZL36KYK2GB4TuVGpBZaIlXTKfgtrVqBtcug1RjmB9k8JcNlbVp113qZzHrKfWU9olZ21RVWAOROl9G7Aef6yETEPQqCpTNiPIjiGHESe3u5QeHwezoqazEvnSVCcNVtqAG/Kwb5T72W4LMR9Zab+YI/ljBYpcTR3l0dSrDipIsQZH9H69t0HVd+i33kN19wYS3UklXhNcPYrJehrsWGJ4J7NAhPDOV9JHvi6337eQA+U6oZyLblX6au3/qP57xA99pm+JP0RXzLln7mY7Zp974Kxk9gRK9gHLFd7UXPwA/iMseBmOy9In8CJLpIrA8JKrEHuUq/JkvMbmfRmKqcpJXllYIYrch9pPkZVcac5YtqVJWcQ2chjwaEFhG3szD79HEBbF3VaaC9r3O83cAAM5eNn4dShDKpG8ciARkAOPdITolsvepb5ZgHY9UWF93q62vw4GWumgAAAAA0A0E2bOg9pSW2CjcVMtpFT23gKdGvhjRRU32qK4QbobqErcDLWWnCnqL3D4SD6VDr4X/AN/4qbybwfqL3CTUYqNxNLsjibzCJmiIl0hEREAREQBPlp9TS2zV3KFZhqKbkd+6bTmTwsnqWXg5vtLG+mxDudC1l+6uS+6bOCF2EhaBkzs5tJ85KWW2zWSwsFu2dTGUmaYkDs+rpJyk9xJbVpT3KddPJlnjCLwTNWTWCsRO3MGtRCD4G2h/vhOY7Xq1VbUgAkW+qCOHaORPIjhOq7QfKcy6Ti1XL1XWx7GU5fy/mMxG/wDI8Gjbe3cnegO1fpNy/VqjIcnXh5XHgJOYtTSxRUZLiBvpyFamQSO49U9tzOb9HcSUq30KurW5FWs3ynV+kmCNWhen+8pkVafMsv1fFSR3kS/Ti6lFxXK3RDWSjUz3JPD1QyhhoRf+hmWQ2wMeKigjRxvr2H66+Zv+KTAmjQqqpBSKko6Xg9M4ptl7uftVWJ8z8yJ2ozhW3m63i/vZZS8R/L9y3ZcssT4YIKWWZpAn8RP+2SWCmljqwYpu6BUT8qk/zibWDbSYyLjz1LFg5LU9JDYNpK0WynieGVayMxM1sU2UzsZGY6rkYqSyyOlHLITalXWQNQyQx9W80EpFmVRqxAHibTqKyXuDo/R+huYakPsAnvbrH4yRnzTWwAGgFvKekz6iEdMUjHk8vJAdIutXw6+z6SoewKu6P9TCTmHWygcgPhILDj02Iapw/dp9ymbufF7D8MsAle39VSc/sST2SiexES2RCIiAIiIAkd0gS+Grgf8ASf3KZIzHVQMCDoQQe4zmazFo9Tw8nGaRkjhMRaaOJoGnUem2qMV8jrPpGnzbWGbHKLZgMYJPYTGCULD4i0k8PtHtnDyt0cSgpLDLwuIHOfNXFASpf8XtMVbbJM786o1jJF8MskltTaeolG2/Wve/Ehh3jI+60la+JLSv9IGtuX43Hw/rPKa3LEUlwa+xWLOzHMneJPazCd2oeqv3R8JxToxhSzopHWqMtuxd43vfnvD8s7comtYreTKV2+CrPTOHxJRfVqk1aPACoP3idgO8fzdks2HrBlDLoRccPPtmptvZ/pqZAydTvU29lxp8x4zS2Bj97I5bxN19iqP3iePrD8U7h/hraekuPqQS9cc9UThnCuki2Y9jN7mE7recW6X0LVKl+FSoPO9vgJH4h+Vlize7R94CrcJ3E+W6v8sm8G+cr+y890jTcPvq1P8AbJrDNnMaXJeZZcG0lKLyDwtWSNKtI2QzjlG9UqSG2pWym5VrZSv7SxFzApwwR+IbOfezau7WpsF3yGFluFub5WJ7c+4GazmfeC2E+JrUtyoFFO7vpewYBRbUE7rcuGcnpp6lg7njTudGobQG+KdQbjld4C+8CONjYZiYdt4wgCmhs9S4v7CfWc/AdplQx9SpTxiiq5fccMpAN929woGt+GpvLNszCs7tUq+sSN7kLerTXsHHmfCasLmdSOjr/BQlTUMS6G/srChEFhbIADko0Hz8ZviAJ7NCnBQioort5eREROzwREQBERAE8tPYgFC6f7JIYYhBkbLU7CPVbyy8JUkM7LiKKupVgCrCxB4gzmnSDo8+GYst2pE5NxXsb9eMyLy3aeuPBftqyxpZGKZkUmKLTZBHKZxbMaoTMgoc58u5Gk1cXiSqkkgWBzN90ZG17A2va3eQJ6lk8N16Z3WZQN1RcksFGXadfCQxVK7ekOaqLLfIX1Zu0aDPtkctV6gG91FOSrdnZzxKA6ntsLTaw2MVWCD1hfqLZhTsc3qtxYeyLgHUm27O4waDLr0F2YWrvWYZUxur962neLtcc7S/iaex6CJRQUvU3QRxvcXuTxM3Lzdt6SpwSMqrPXLIMrO2aBo1vSrlTqkBz7FUepUty5+POWKtXVRdmCjmSAPfIrHbXosrJZqtxYhVuPzGwnF0oShhvD6fUUs52RI4LEb6A6HMMOTDUfMcwQeM5n/iFhd2rVvo+4w8SvzBk7hMXVF0pEhgBcdUu1O3VZb5F19UniBzFppbS2MK7CoxqfRgljVV+txACtYnjnkNNZm17qNWml1Rao0/Lnl8Fewabqgct4f/AKP8iPObyNaRmBci6NmVvc8b7xvf4TeUyhLkvEth8RNxMZINGmQVJzg5JXEY3KRVV7meXJhhPUgYahsCToASfCaPQza7o9WsLHeyzPA6WHco8+2fO3HJpmmnrVOqMwLDVjn2ZeM3uivRt2VRopNydN63BPsgZb3xk8I7bcnMmkt+CxdHME1aoaz5sxNieA4t8h3Hvl2o0goAHCYsDhFpoFUcB7vlNmbdtb+XHflmZVqa38hERLREIiIAiIgCIiAIiIAny6Aggi4ORBzBHIz6iAVXanQ2mxLUG9G3s2uh8OHhIDEdGsUn+WH7UYH3GxnSLRaVKllTm88E8bicTkuJ2VjSR6Ok+nqtTa1+e8D7tJ94bopjahG+gW1/rIBmLE7rIwHgo56zq9onEbGC6nbupdihYToG4VgaqIzLu76q9SrY6j0rt1QRcdVVOcreD2OlFnpKu66tunjmDdbHLqnS/I9k65iq601LubKBcn++M5icPXxdepXo0wUY2tcA2GhzyPn4ZyveUoQSUeSS3qSk25cEr0T6RNTVMOyFmN/R52AABJS9uFjaWKq2KqZDdpjs1A7/ANLSF2H0Yf06V6oKFSSVuCXYggE2OWvjYS4s1hFPzHD1PCI6rgpelZNGnsumubjebizEk++R22ts0qCgIiuxNlUWyPM9gkJ0h6RO7PSogZX697Ad4468JpdDuj3pqrVMQxbdtfPLPRR2a6d3bIFLzXpgv7JFT0rVN/Y+qBxOIqioguy6WFqag6gsf77872Sjit4mnUG5UHrIeI9pfaU8xLHRoKoCoAoGgAsBMOOwCVRaot7eqdGU81YZqe6Tz8NzDZ7/AKEbuMvjY5PtLD+ixTLwbMfG/uPnMqTe6c4RqNSlvEurHdWoQARf6tS2Rz3cxbKaFBt4XHcRxBGoMzalOUHiRoQkpRTRlWfaifKLNxKdtZGGzGq2EwVG5TJWqcpNbA2C72qNYD6t9fvW/wC2skp05TeIo4lNRWWa9LYK1AqOoN7b4BYl7G+7md1RwJAuRxEuuz8EKYytewGQsABoAOAE+sJglpjLXiTqf6Tam3a2rprM+f2M6rV1bLgRES6QiIiAIiIAiIgCIiAIiIAiIgCIiAJo7V2mlBC9Q9w4t3CbVaoFBZjYAEk8gNZT9m1v2is1aqOqMkU5gLwy58e+Vbq48mPzZLSp638jZp7Pq4yz4olKWqUBkbcC57uEsOGwyooVAABoBIjaXSGnSGokd/4pyymb8RCLzjL7k/lTkuy7FuvNXaLdRgDY2y75X8P0kvrMO1NrdU58M5xVvHOOlI9hbSUtyrre9W4zD2Pfnl7/AHy59Ax9HUP2x8JSExweo9ha9jrxACk+OUu/QL93V++PhO7H8VEt17GWmIibhmkZ0h2QuJoPSbiLqfZYaGcgxL1KFUlxZhdHHs1BuqT2ggKQPtTuRlE/xK2Kr0vTLk3VRu0/5Z7wcu5uyUL2gpLWunJbtaul6X1IfYWKVkZqiXAGtyD+kxtiw1909W+R/vvkRQ2Uy0N8FxWLgFMt3czvmMvfLr0T6L3VXrerqq+0faPZ2THpW7nPES9VqRissdG9gmqRUqiyDQcX/pLuq20hVtpPqfQULeNGOEZVSo5vLEREnIxERAEREAREQBERAEREAREQBERAERPDAK503xu7SWmvrVTY/dGZ+Q85XKuK9FTCg2yz4W7Zs7crelxjcqYCjwzPvJ8pGpQ/aMTTojRjdzyRcznwJt42MwbmTrVsL6GlRShTy/qbOA6O1q9P9oDsh1pIGZC44lmBBueHD4mH3WRmFVH1zKi5B471LIqeZS4PBROuU6YAAAsAAAOQGgmptDZdKsPpFBPBhkw7jLs7FaVp5K8bl53OWJiaZNlq075ZFtxs/svZvIT5q9IiKVWg24R6oZCWDg+sbnwIyHqsOUmek2wvQ+v9JSY2ViOsp4A8jyI5Sn4vYrA3Q7wOWeTAH2uDC+fymbKkoy0zLsJKSyMFUPpU8rAADdsbgAaDWdQ6A/u6v3x8Jz/CYFadyLk8zwE6F0CX6Koft/BR+ss2jzWWCK59haIiJtGaJX+mlRf2ZlOrFAg5sHU/L3iTOMxS00Z3NlRSxPYBeUCrjq2KrK/ot70ZQimpA5kjecgXBte3FR3yneV1CGnqyehTcpauiNl9iOq0y9t0soJB03ja/vl5pUwoAGgAA7hpK/tnFsaQT0Fa7qDcKGVDwDEHXLgDJPYuPFamDmGWyuDqGAzlex0wk490v+ntZymsskYiJqFcREQBERAEREAREQBERAEREAREQBERAE8M9nhhg5xQRnq12UEk1H0BOrE2mXou64fFVDig1JqgVaRcWVhrkdAb38+ElNo4GthajVsP1qbHedPZJzJty1zm9hsfQxablQA31RvlMOMHSq5fPz4ZflPVDbj9SfVp7K2mDr4X/lz6Wl/0nOaj7D8O43HdJTZu2KdXIEq4FzTYbrjtt9YdouJqU68Z7PZlOUMbrg+ttYEVqNSmfrKbdjDNT52nL6DXGf8AZnXWM5Cp6zn7bZeMpeIxWYstWj5R8tlLv0BqfR1ByYHzFvlKTWGctXQfGIm+HO7v7m5cEBj1vVJFjwlazeKqJrhZgy7zwmeM4GptKh0g6YhWNLCD0lQ5XGYB7OZmzVrQprMmZ8KcpvCPnp7tK+5hkObENU7FB6oPec+5TM3RXDWF/AeEqLYd6gbfYCtUbeuWJcgKQVJtkNdOeekuexNo0lAQkg5DNWAbtDWsfOYVWr5tTU+P4L7hopaUT9cdUyv9Fqtq1ZOdmHgbfMSbrY2n6pdAeRYA+UqZxYo4oVAbqbhrcjrJ51YxuIyT2K9ODcJIvUTHRrBwGU3BFwZkm0nkqiIiegREQBERAEREAREQBERAEREAREQBERAPCJAbV6MpUO/SPo6nMeqe8cPCWCeSOpSjUWJI6jNxeUU5NqYjDELiULLwcZ++ZMbicLiFubK2oOhB59h7RY9stdSkGFmAIOoIuPKVzafRKm9zSO4eWqn5iZ1WzqRXoeV2LEasG/UsMrVTbOKosVpVvSJYgb1qm6Rx3mG9bsux75B11rperelVRnsSLI12I+pqMzyPdN6vhqmGrbtUWINweDDmDxEybapIxpVEAAO+Tb2sgD2WW+WmZlGc5+2XQuRUeYm/sHo8cSfSVWK0wckU2JPa3DhpnyIk70lxOHweFe6LZgbLu33nOe8xsetfO5zvILZe3jQQ2F7Am3cLyj7a23Uxgeqxc2YD0fWNJVAtewOha2ugtrrJKclpwluRypylPd7EvUxVXEUl3qr726ubEm4t8D2SUw9SnhaH/l1Z6ri1RyDdByHHxHbobSMwOIV0BRd0AAbgIbgLsSSNT2ZTfo4X0twrHtAABH4WF5WbedydxWMGHo8pZmqvf2V5knlyyyAl62fhgFUWHVsctAezs4d2Ur+B2c6Czekq53F39GVtpYEEebTJs7EY5arb9Mml1itxTZ7DQEo1iZxJZ3RHN52Rbai31lc2thcz2zWp9KMRvbtTDlBwZlqKD4kWEyYjajOPUHgb/KeKLRxTi48jo/tg0G3KnqH/AEnmOyXTD4hXXeRgw5gzmmJLE33SPAzc6NYpqddOtZWNmHA3099po2t44Yg+DitQTWpcnRYngM9m2UBERAEREAREQBERAEREAREQBERAEREAREQBPDPYgEdtjZKYhN1xnqrcVPPu7JzzaWznouaT25jPJhwI5TpG1NopQQvUNgNBxJ4Ads5djcU9ao1Z9ScuwaADuymV4gobf7F201fY9dLLYZ31HPskdsDo/WCF1QlU6pIBvcgdbd1OXLS8klJI7uWsn9kLi/Rg0L7huR6lr8fWzlCCctl+hanLSv7KrVwKud7NW9pDY37RoZtYWnXX1KiP2Nem3mAVPjaWTE7IxVU3qU0v7X0at4kHOZcL0UqWuzKp4DM+ZGk6+HqviJz58Mbs1MDtqrT/AHtCqB7SqKq+dMn4SZw3SKifWdV+/wDRnycAz4p7LrJ9W/apH/ebKuw9YMO9T85G4VIcxaI5aJcGwm0qRGTKe5gfnNXG7Qogdb+L+s+KqUm9ZKZ71UyLxmAw4z9DR/Iv6TmU2+f2PIU1kjNo7Tw3MDvcfqZCttEOwWiCcxdrGwHG0lzhFvanRT8NJL/Cb2E2BWqW6u4ObZW7hrPYU5S9qZO5Rit2WrozWZ8Ohc3OYvxIBsJLTW2fhBSpqgzCi1+fMzZn0dKLjBJ9jKk05NoRESQ5EREAREQBERAEREAREQBERAEREAREQBPDEQClf4i6Ue9/5ZU6v7vxT+IREwb38ZmnbfhmxQ4y9dDv+X/E0RO7D8U4u/YTwn1ETaM88iIhgw19JpiIlGp7iSPBvUtJkiJao+05fInsRJTk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83047" y="1220852"/>
            <a:ext cx="6386033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Форма самоконтроля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023356"/>
            <a:ext cx="1319326" cy="1620884"/>
          </a:xfrm>
          <a:prstGeom prst="rect">
            <a:avLst/>
          </a:prstGeom>
        </p:spPr>
      </p:pic>
      <p:pic>
        <p:nvPicPr>
          <p:cNvPr id="3074" name="Picture 2" descr="C:\Users\Иван\Desktop\Омск\Для презентации\Ц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8" y="2816245"/>
            <a:ext cx="6411913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Выгоды от использования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QTEhQUEBQUFRUVFBUVFBQXFBQUFBQVFBYWGBUVFBUYHCggGBolGxQUITEhJSkrLi4uFx8zODMsNygtLisBCgoKDg0OGxAQGy4mHyYsLCwsLC0sLCwsLCwsLCwsLC8sLCwsLCwsLCwsLCwsLCwsLCwsLCwsLCwsLCwsLCwsLP/AABEIAMEBBgMBIgACEQEDEQH/xAAbAAEAAgMBAQAAAAAAAAAAAAAABQYDBAcBAv/EAEcQAAIBAgMEBgYHBgQEBwAAAAECAAMRBCExBRJBUQYiYXGBkRMyUqGxwSNCYnKCktEUM7LC4fAHQ6LSFTRT8RYkY3ODk6P/xAAaAQEAAwEBAQAAAAAAAAAAAAAAAwQFAgEG/8QALxEAAgEDAwIEBAYDAAAAAAAAAAECAwQREiExQVEFEyIyFGFxgTNCobHB0SNS4f/aAAwDAQACEQMRAD8A7jERAEREAREQBERAEREAREQDwzXxGKCsq2uWvYdi6k+Y85sGQmIr9arUHC1Gn2sSB73YD8MrXNV04ZXPQ6hHLJNcUOII9/wmRKynQju4+UiV6NUABuh1bi6O6sx4s1jmSc5p7WwVahTZ6dcuFt9HVRX3rkCwYWIOeucjdSvBZkk0dqMW8JlmvF5H4EnfccAqCw0D9ctbwKSG6Q7VxN3XCqoCDN2IG8RYkJfLIe/lO3dRjSVSW2TyNNylhFpJnw1ZRqwHiJyWpiMRUY7+JqcerYXGfM/pNjB4A3zrVjf7YHwWVX4kuiLPwfdnUf2hPaXzE9FZfaHmJSsJshT/AJtYf/Kf0krT2Dl1cTiR3VFPxUzmPiMm8aSOdGMepYgw5z6lfGxqg9XE1fxrTf5CDhsWnq1aT9jI1L+BjLHxjSzKLItC6Mn7z2VmptXFU/3mH3hzpuGHk1mMYbpjRJ3agZDyZSp8jOoX1KXU98meMos0TXwmMSoL02DDsOnfNiW1JNZRE1gRET0CIiAIiIAiIgCIiAIiIAiY61ZVF2IUcyQB5mRdXpLhl/zL/dVm94E4lUjHlnqi3wiYiQa9KsPxZh2lG/SbuF2tRqZJUUnlex8jnOY1oS4aPXCS5RvxPJ7JTkxYqruIzHRVJ8heQ+Bokmip+qrVn+8chfxdj+CbnSBrYep2gD8zAfOe7PH0lQ8lpr5bx/mlGt6q8I/ckW0cm+JE9Jn3aO8QSqujPbUKrAk+4SXnzUQEEEXByI5gy1Uhrg49ziLw8kdsuqpLkG++wqL2qURQR+Wx/rK5iK7KmJCWO7WqFSwNiGsWHbqRrykkuwqlK64Z6Zp3JWnVVmFMnXcIN7a5SqdJsfihUekalLqWyWlug3AaxLMTymNdRqeUoSWMde5coKLnsQwqNZmbNiyi9gFG/u5gdlzlJPC4Y8/9KfISLpOWUEqVJqKSDzBW9uzq+8yxYFZSZekbGF2ex+t/pT5iSlDZdThUH/1Uv9sy4FZM0xlPI5b2KtWeOhGLhsQulSme9GH8LCeVK2JXVVP3XI9zKfjJi0+GEmnrgs5K6mnyiuYnbDDJ1I71y/OCf4ZC4+urg5A9mo8ARc+Use1KYIMqeLSxkCedy7TSS2PjZtapTqIcPe9wN0XIa59Xu+E6ouk5dszHNRqelVN/cV2ZdOqFzN/EecvCdIEG76TdUsobdLgHMdvl4TVsa0KcXqfJWuYOUtkTUTTp7QQ8beGXmMptgzUhUjP2vJTaa5PYiJ2eCIiAIiIAiIgHhMrG3uk4QmnQsz6FtVU8hzMy9MNs+iT0dM/SPx4qvE950HjylLwtKZ13dOL0QLVCipeqRtMHqtvVmZj2nTuHCbtHBDgvum3szCXzMsWEwgA0mXmU3jqWZTjBFa/4Zf6tpqYjZPZL36KYK2GB4TuVGpBZaIlXTKfgtrVqBtcug1RjmB9k8JcNlbVp113qZzHrKfWU9olZ21RVWAOROl9G7Aef6yETEPQqCpTNiPIjiGHESe3u5QeHwezoqazEvnSVCcNVtqAG/Kwb5T72W4LMR9Zab+YI/ljBYpcTR3l0dSrDipIsQZH9H69t0HVd+i33kN19wYS3UklXhNcPYrJehrsWGJ4J7NAhPDOV9JHvi6337eQA+U6oZyLblX6au3/qP57xA99pm+JP0RXzLln7mY7Zp974Kxk9gRK9gHLFd7UXPwA/iMseBmOy9In8CJLpIrA8JKrEHuUq/JkvMbmfRmKqcpJXllYIYrch9pPkZVcac5YtqVJWcQ2chjwaEFhG3szD79HEBbF3VaaC9r3O83cAAM5eNn4dShDKpG8ciARkAOPdITolsvepb5ZgHY9UWF93q62vw4GWumgAAAAA0A0E2bOg9pSW2CjcVMtpFT23gKdGvhjRRU32qK4QbobqErcDLWWnCnqL3D4SD6VDr4X/AN/4qbybwfqL3CTUYqNxNLsjibzCJmiIl0hEREAREQBPlp9TS2zV3KFZhqKbkd+6bTmTwsnqWXg5vtLG+mxDudC1l+6uS+6bOCF2EhaBkzs5tJ85KWW2zWSwsFu2dTGUmaYkDs+rpJyk9xJbVpT3KddPJlnjCLwTNWTWCsRO3MGtRCD4G2h/vhOY7Xq1VbUgAkW+qCOHaORPIjhOq7QfKcy6Ti1XL1XWx7GU5fy/mMxG/wDI8Gjbe3cnegO1fpNy/VqjIcnXh5XHgJOYtTSxRUZLiBvpyFamQSO49U9tzOb9HcSUq30KurW5FWs3ynV+kmCNWhen+8pkVafMsv1fFSR3kS/Ti6lFxXK3RDWSjUz3JPD1QyhhoRf+hmWQ2wMeKigjRxvr2H66+Zv+KTAmjQqqpBSKko6Xg9M4ptl7uftVWJ8z8yJ2ozhW3m63i/vZZS8R/L9y3ZcssT4YIKWWZpAn8RP+2SWCmljqwYpu6BUT8qk/zibWDbSYyLjz1LFg5LU9JDYNpK0WynieGVayMxM1sU2UzsZGY6rkYqSyyOlHLITalXWQNQyQx9W80EpFmVRqxAHibTqKyXuDo/R+huYakPsAnvbrH4yRnzTWwAGgFvKekz6iEdMUjHk8vJAdIutXw6+z6SoewKu6P9TCTmHWygcgPhILDj02Iapw/dp9ymbufF7D8MsAle39VSc/sST2SiexES2RCIiAIiIAkd0gS+Grgf8ASf3KZIzHVQMCDoQQe4zmazFo9Tw8nGaRkjhMRaaOJoGnUem2qMV8jrPpGnzbWGbHKLZgMYJPYTGCULD4i0k8PtHtnDyt0cSgpLDLwuIHOfNXFASpf8XtMVbbJM786o1jJF8MskltTaeolG2/Wve/Ehh3jI+60la+JLSv9IGtuX43Hw/rPKa3LEUlwa+xWLOzHMneJPazCd2oeqv3R8JxToxhSzopHWqMtuxd43vfnvD8s7comtYreTKV2+CrPTOHxJRfVqk1aPACoP3idgO8fzdks2HrBlDLoRccPPtmptvZ/pqZAydTvU29lxp8x4zS2Bj97I5bxN19iqP3iePrD8U7h/hraekuPqQS9cc9UThnCuki2Y9jN7mE7recW6X0LVKl+FSoPO9vgJH4h+Vlize7R94CrcJ3E+W6v8sm8G+cr+y890jTcPvq1P8AbJrDNnMaXJeZZcG0lKLyDwtWSNKtI2QzjlG9UqSG2pWym5VrZSv7SxFzApwwR+IbOfezau7WpsF3yGFluFub5WJ7c+4GazmfeC2E+JrUtyoFFO7vpewYBRbUE7rcuGcnpp6lg7njTudGobQG+KdQbjld4C+8CONjYZiYdt4wgCmhs9S4v7CfWc/AdplQx9SpTxiiq5fccMpAN929woGt+GpvLNszCs7tUq+sSN7kLerTXsHHmfCasLmdSOjr/BQlTUMS6G/srChEFhbIADko0Hz8ZviAJ7NCnBQioort5eREROzwREQBERAE8tPYgFC6f7JIYYhBkbLU7CPVbyy8JUkM7LiKKupVgCrCxB4gzmnSDo8+GYst2pE5NxXsb9eMyLy3aeuPBftqyxpZGKZkUmKLTZBHKZxbMaoTMgoc58u5Gk1cXiSqkkgWBzN90ZG17A2va3eQJ6lk8N16Z3WZQN1RcksFGXadfCQxVK7ekOaqLLfIX1Zu0aDPtkctV6gG91FOSrdnZzxKA6ntsLTaw2MVWCD1hfqLZhTsc3qtxYeyLgHUm27O4waDLr0F2YWrvWYZUxur962neLtcc7S/iaex6CJRQUvU3QRxvcXuTxM3Lzdt6SpwSMqrPXLIMrO2aBo1vSrlTqkBz7FUepUty5+POWKtXVRdmCjmSAPfIrHbXosrJZqtxYhVuPzGwnF0oShhvD6fUUs52RI4LEb6A6HMMOTDUfMcwQeM5n/iFhd2rVvo+4w8SvzBk7hMXVF0pEhgBcdUu1O3VZb5F19UniBzFppbS2MK7CoxqfRgljVV+txACtYnjnkNNZm17qNWml1Rao0/Lnl8Fewabqgct4f/AKP8iPObyNaRmBci6NmVvc8b7xvf4TeUyhLkvEth8RNxMZINGmQVJzg5JXEY3KRVV7meXJhhPUgYahsCToASfCaPQza7o9WsLHeyzPA6WHco8+2fO3HJpmmnrVOqMwLDVjn2ZeM3uivRt2VRopNydN63BPsgZb3xk8I7bcnMmkt+CxdHME1aoaz5sxNieA4t8h3Hvl2o0goAHCYsDhFpoFUcB7vlNmbdtb+XHflmZVqa38hERLREIiIAiIgCIiAIiIAny6Aggi4ORBzBHIz6iAVXanQ2mxLUG9G3s2uh8OHhIDEdGsUn+WH7UYH3GxnSLRaVKllTm88E8bicTkuJ2VjSR6Ok+nqtTa1+e8D7tJ94bopjahG+gW1/rIBmLE7rIwHgo56zq9onEbGC6nbupdihYToG4VgaqIzLu76q9SrY6j0rt1QRcdVVOcreD2OlFnpKu66tunjmDdbHLqnS/I9k65iq601LubKBcn++M5icPXxdepXo0wUY2tcA2GhzyPn4ZyveUoQSUeSS3qSk25cEr0T6RNTVMOyFmN/R52AABJS9uFjaWKq2KqZDdpjs1A7/ANLSF2H0Yf06V6oKFSSVuCXYggE2OWvjYS4s1hFPzHD1PCI6rgpelZNGnsumubjebizEk++R22ts0qCgIiuxNlUWyPM9gkJ0h6RO7PSogZX697Ad4468JpdDuj3pqrVMQxbdtfPLPRR2a6d3bIFLzXpgv7JFT0rVN/Y+qBxOIqioguy6WFqag6gsf77872Sjit4mnUG5UHrIeI9pfaU8xLHRoKoCoAoGgAsBMOOwCVRaot7eqdGU81YZqe6Tz8NzDZ7/AKEbuMvjY5PtLD+ixTLwbMfG/uPnMqTe6c4RqNSlvEurHdWoQARf6tS2Rz3cxbKaFBt4XHcRxBGoMzalOUHiRoQkpRTRlWfaifKLNxKdtZGGzGq2EwVG5TJWqcpNbA2C72qNYD6t9fvW/wC2skp05TeIo4lNRWWa9LYK1AqOoN7b4BYl7G+7md1RwJAuRxEuuz8EKYytewGQsABoAOAE+sJglpjLXiTqf6Tam3a2rprM+f2M6rV1bLgRES6QiIiAIiIAiIgCIiAIiIAiIgCIiAJo7V2mlBC9Q9w4t3CbVaoFBZjYAEk8gNZT9m1v2is1aqOqMkU5gLwy58e+Vbq48mPzZLSp638jZp7Pq4yz4olKWqUBkbcC57uEsOGwyooVAABoBIjaXSGnSGokd/4pyymb8RCLzjL7k/lTkuy7FuvNXaLdRgDY2y75X8P0kvrMO1NrdU58M5xVvHOOlI9hbSUtyrre9W4zD2Pfnl7/AHy59Ax9HUP2x8JSExweo9ha9jrxACk+OUu/QL93V++PhO7H8VEt17GWmIibhmkZ0h2QuJoPSbiLqfZYaGcgxL1KFUlxZhdHHs1BuqT2ggKQPtTuRlE/xK2Kr0vTLk3VRu0/5Z7wcu5uyUL2gpLWunJbtaul6X1IfYWKVkZqiXAGtyD+kxtiw1909W+R/vvkRQ2Uy0N8FxWLgFMt3czvmMvfLr0T6L3VXrerqq+0faPZ2THpW7nPES9VqRissdG9gmqRUqiyDQcX/pLuq20hVtpPqfQULeNGOEZVSo5vLEREnIxERAEREAREQBERAEREAREQBERAERPDAK503xu7SWmvrVTY/dGZ+Q85XKuK9FTCg2yz4W7Zs7crelxjcqYCjwzPvJ8pGpQ/aMTTojRjdzyRcznwJt42MwbmTrVsL6GlRShTy/qbOA6O1q9P9oDsh1pIGZC44lmBBueHD4mH3WRmFVH1zKi5B471LIqeZS4PBROuU6YAAAsAAAOQGgmptDZdKsPpFBPBhkw7jLs7FaVp5K8bl53OWJiaZNlq075ZFtxs/svZvIT5q9IiKVWg24R6oZCWDg+sbnwIyHqsOUmek2wvQ+v9JSY2ViOsp4A8jyI5Sn4vYrA3Q7wOWeTAH2uDC+fymbKkoy0zLsJKSyMFUPpU8rAADdsbgAaDWdQ6A/u6v3x8Jz/CYFadyLk8zwE6F0CX6Koft/BR+ss2jzWWCK59haIiJtGaJX+mlRf2ZlOrFAg5sHU/L3iTOMxS00Z3NlRSxPYBeUCrjq2KrK/ot70ZQimpA5kjecgXBte3FR3yneV1CGnqyehTcpauiNl9iOq0y9t0soJB03ja/vl5pUwoAGgAA7hpK/tnFsaQT0Fa7qDcKGVDwDEHXLgDJPYuPFamDmGWyuDqGAzlex0wk490v+ntZymsskYiJqFcREQBERAEREAREQBERAEREAREQBERAE8M9nhhg5xQRnq12UEk1H0BOrE2mXou64fFVDig1JqgVaRcWVhrkdAb38+ElNo4GthajVsP1qbHedPZJzJty1zm9hsfQxablQA31RvlMOMHSq5fPz4ZflPVDbj9SfVp7K2mDr4X/lz6Wl/0nOaj7D8O43HdJTZu2KdXIEq4FzTYbrjtt9YdouJqU68Z7PZlOUMbrg+ttYEVqNSmfrKbdjDNT52nL6DXGf8AZnXWM5Cp6zn7bZeMpeIxWYstWj5R8tlLv0BqfR1ByYHzFvlKTWGctXQfGIm+HO7v7m5cEBj1vVJFjwlazeKqJrhZgy7zwmeM4GptKh0g6YhWNLCD0lQ5XGYB7OZmzVrQprMmZ8KcpvCPnp7tK+5hkObENU7FB6oPec+5TM3RXDWF/AeEqLYd6gbfYCtUbeuWJcgKQVJtkNdOeekuexNo0lAQkg5DNWAbtDWsfOYVWr5tTU+P4L7hopaUT9cdUyv9Fqtq1ZOdmHgbfMSbrY2n6pdAeRYA+UqZxYo4oVAbqbhrcjrJ51YxuIyT2K9ODcJIvUTHRrBwGU3BFwZkm0nkqiIiegREQBERAEREAREQBERAEREAREQBERAPCJAbV6MpUO/SPo6nMeqe8cPCWCeSOpSjUWJI6jNxeUU5NqYjDELiULLwcZ++ZMbicLiFubK2oOhB59h7RY9stdSkGFmAIOoIuPKVzafRKm9zSO4eWqn5iZ1WzqRXoeV2LEasG/UsMrVTbOKosVpVvSJYgb1qm6Rx3mG9bsux75B11rperelVRnsSLI12I+pqMzyPdN6vhqmGrbtUWINweDDmDxEybapIxpVEAAO+Tb2sgD2WW+WmZlGc5+2XQuRUeYm/sHo8cSfSVWK0wckU2JPa3DhpnyIk70lxOHweFe6LZgbLu33nOe8xsetfO5zvILZe3jQQ2F7Am3cLyj7a23Uxgeqxc2YD0fWNJVAtewOha2ugtrrJKclpwluRypylPd7EvUxVXEUl3qr726ubEm4t8D2SUw9SnhaH/l1Z6ri1RyDdByHHxHbobSMwOIV0BRd0AAbgIbgLsSSNT2ZTfo4X0twrHtAABH4WF5WbedydxWMGHo8pZmqvf2V5knlyyyAl62fhgFUWHVsctAezs4d2Ur+B2c6Czekq53F39GVtpYEEebTJs7EY5arb9Mml1itxTZ7DQEo1iZxJZ3RHN52Rbai31lc2thcz2zWp9KMRvbtTDlBwZlqKD4kWEyYjajOPUHgb/KeKLRxTi48jo/tg0G3KnqH/AEnmOyXTD4hXXeRgw5gzmmJLE33SPAzc6NYpqddOtZWNmHA3099po2t44Yg+DitQTWpcnRYngM9m2UBERAEREAREQBERAEREAREQBERAEREAREQBPDPYgEdtjZKYhN1xnqrcVPPu7JzzaWznouaT25jPJhwI5TpG1NopQQvUNgNBxJ4Ads5djcU9ao1Z9ScuwaADuymV4gobf7F201fY9dLLYZ31HPskdsDo/WCF1QlU6pIBvcgdbd1OXLS8klJI7uWsn9kLi/Rg0L7huR6lr8fWzlCCctl+hanLSv7KrVwKud7NW9pDY37RoZtYWnXX1KiP2Nem3mAVPjaWTE7IxVU3qU0v7X0at4kHOZcL0UqWuzKp4DM+ZGk6+HqviJz58Mbs1MDtqrT/AHtCqB7SqKq+dMn4SZw3SKifWdV+/wDRnycAz4p7LrJ9W/apH/ebKuw9YMO9T85G4VIcxaI5aJcGwm0qRGTKe5gfnNXG7Qogdb+L+s+KqUm9ZKZ71UyLxmAw4z9DR/Iv6TmU2+f2PIU1kjNo7Tw3MDvcfqZCttEOwWiCcxdrGwHG0lzhFvanRT8NJL/Cb2E2BWqW6u4ObZW7hrPYU5S9qZO5Rit2WrozWZ8Ohc3OYvxIBsJLTW2fhBSpqgzCi1+fMzZn0dKLjBJ9jKk05NoRESQ5EREAREQBERAEREAREQBERAEREAREQBPDEQClf4i6Ue9/5ZU6v7vxT+IREwb38ZmnbfhmxQ4y9dDv+X/E0RO7D8U4u/YTwn1ETaM88iIhgw19JpiIlGp7iSPBvUtJkiJao+05fInsRJTk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01048" y="2476291"/>
            <a:ext cx="18053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Стандарт Центробанка (ЦБ)</a:t>
            </a:r>
          </a:p>
          <a:p>
            <a:pPr algn="ctr"/>
            <a:endParaRPr lang="ru-RU" b="1" dirty="0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61" y="880853"/>
            <a:ext cx="1319326" cy="16208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387" y="4379558"/>
            <a:ext cx="2093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Удобный и легкий интерфейс сервиса  для выполнения оценки соответствия (382-П)</a:t>
            </a:r>
            <a:endParaRPr lang="ru-RU" sz="1600" dirty="0"/>
          </a:p>
        </p:txBody>
      </p:sp>
      <p:sp>
        <p:nvSpPr>
          <p:cNvPr id="10" name="Стрелка вправо 9"/>
          <p:cNvSpPr/>
          <p:nvPr/>
        </p:nvSpPr>
        <p:spPr>
          <a:xfrm rot="7852476">
            <a:off x="938285" y="3375655"/>
            <a:ext cx="1497955" cy="52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3254746" y="3541910"/>
            <a:ext cx="1497955" cy="52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967111">
            <a:off x="5785698" y="3352970"/>
            <a:ext cx="1497955" cy="52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56886" y="4693874"/>
            <a:ext cx="20936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Выполнение стандарта </a:t>
            </a:r>
            <a:r>
              <a:rPr lang="ru-RU" sz="1600" dirty="0"/>
              <a:t>(СТО БР ИББС</a:t>
            </a:r>
            <a:r>
              <a:rPr lang="ru-RU" sz="1600" dirty="0" smtClean="0"/>
              <a:t>) самостоятельно без привлечения сторонних компаний и излишних затрат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76980" y="4647707"/>
            <a:ext cx="2093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Сокращение временных и ресурсных издержек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599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 нашим сервисом легко работать</a:t>
            </a:r>
            <a:endParaRPr lang="ru-RU" sz="2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7870" y="47605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SzPct val="25000"/>
            </a:pPr>
            <a:r>
              <a:rPr lang="ru-RU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rPr>
              <a:t>Не нужно быть гуру информационной безопасности,  чтобы работать с сервисом</a:t>
            </a:r>
          </a:p>
        </p:txBody>
      </p:sp>
      <p:pic>
        <p:nvPicPr>
          <p:cNvPr id="8" name="Picture 2" descr="http://www.peo.com/images/uploads/Easy_Button_Find_A_P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27" y="1344357"/>
            <a:ext cx="3017143" cy="30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6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Актуальность</a:t>
            </a:r>
            <a:endParaRPr lang="ru-RU" sz="2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170" name="Picture 2" descr="http://status643.ru/images/foto/2da33fca3cb3b8a491b17e56d2180634_38883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02" y="1571291"/>
            <a:ext cx="4115195" cy="308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1896" y="5165767"/>
            <a:ext cx="804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следим </a:t>
            </a:r>
            <a:r>
              <a:rPr lang="ru-RU" smtClean="0"/>
              <a:t>за </a:t>
            </a:r>
            <a:r>
              <a:rPr lang="ru-RU" smtClean="0"/>
              <a:t>тем, </a:t>
            </a:r>
            <a:r>
              <a:rPr lang="ru-RU" dirty="0" smtClean="0"/>
              <a:t>чтобы ваши документы всегда были в актуальном состоянии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libri "/>
                <a:cs typeface="Arial" panose="020B0604020202020204" pitchFamily="34" charset="0"/>
              </a:rPr>
              <a:t>Техническая поддержка</a:t>
            </a:r>
            <a:endParaRPr lang="ru-RU" sz="2800" dirty="0">
              <a:solidFill>
                <a:schemeClr val="bg1"/>
              </a:solidFill>
              <a:latin typeface="Calibri "/>
              <a:cs typeface="Arial" panose="020B0604020202020204" pitchFamily="34" charset="0"/>
            </a:endParaRPr>
          </a:p>
        </p:txBody>
      </p:sp>
      <p:pic>
        <p:nvPicPr>
          <p:cNvPr id="8194" name="Picture 2" descr="http://www.malyi-biznes.ru/images/finansovaya-podderzhka-malogo-biznes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 bwMode="auto">
          <a:xfrm>
            <a:off x="2524617" y="823911"/>
            <a:ext cx="3810000" cy="284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55" y="3992486"/>
            <a:ext cx="8554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Наши эксперты всегда готовы помочь вам по любым вопросам связанным с работой сервиса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96291" y="4536375"/>
            <a:ext cx="4949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Телефон горячей линии 8-800-7754-463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Поддержка по </a:t>
            </a:r>
            <a:r>
              <a:rPr lang="en-US" dirty="0" smtClean="0"/>
              <a:t>e-mail</a:t>
            </a:r>
            <a:r>
              <a:rPr lang="ru-RU" dirty="0" smtClean="0"/>
              <a:t> – </a:t>
            </a:r>
            <a:r>
              <a:rPr lang="en-US" dirty="0" smtClean="0"/>
              <a:t>support@safe-doc.com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Онлайн-мессенджер </a:t>
            </a:r>
            <a:r>
              <a:rPr lang="en-US" dirty="0" smtClean="0"/>
              <a:t>Jivosite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Вопросы экспертам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2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Сервис по защите персональных данных</a:t>
            </a:r>
            <a:endParaRPr lang="ru-RU" sz="2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37" y="1016808"/>
            <a:ext cx="1313217" cy="16208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1354" y="2907049"/>
            <a:ext cx="81240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Согласно </a:t>
            </a:r>
            <a:r>
              <a:rPr lang="ru-RU" dirty="0"/>
              <a:t>ФЗ-152 РФ «О персональных данных</a:t>
            </a:r>
            <a:r>
              <a:rPr lang="ru-RU" dirty="0" smtClean="0"/>
              <a:t>» - каждый оператор обязан выполнять ряд мер по защите персональных данных сотрудников и клиентов.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ru-RU" dirty="0" smtClean="0"/>
              <a:t>Основные органы, отвечающие </a:t>
            </a:r>
            <a:r>
              <a:rPr lang="ru-RU" dirty="0"/>
              <a:t>за контроль и надзор в сфере защиты персональных данных, являются Роскомнадзор, </a:t>
            </a:r>
            <a:r>
              <a:rPr lang="ru-RU" dirty="0" smtClean="0"/>
              <a:t>ФСБ </a:t>
            </a:r>
            <a:r>
              <a:rPr lang="ru-RU" dirty="0"/>
              <a:t>и </a:t>
            </a:r>
            <a:r>
              <a:rPr lang="ru-RU" dirty="0" smtClean="0"/>
              <a:t>ФСТЭК. </a:t>
            </a:r>
            <a:r>
              <a:rPr lang="ru-RU" dirty="0"/>
              <a:t>Кроме того, контроль и надзор может осуществлять прокуратура — по любым фактам правонарушений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За нарушение правил обработки персональных данных предусмотрена административная, финансовая и уголовная ответственность.</a:t>
            </a:r>
          </a:p>
          <a:p>
            <a:pPr algn="just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86436" y="2650904"/>
            <a:ext cx="1313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Защита персональных данных (ПД)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3326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3" y="170052"/>
            <a:ext cx="3501854" cy="814028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1120606"/>
            <a:ext cx="9144000" cy="79992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 вопросы?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208861" y="4975246"/>
            <a:ext cx="4798717" cy="2593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Контакты:</a:t>
            </a:r>
            <a:endParaRPr lang="ru-RU" sz="1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u="sng" dirty="0" smtClean="0">
                <a:hlinkClick r:id="rId3"/>
              </a:rPr>
              <a:t>sales@safe-doc.com</a:t>
            </a:r>
            <a:endParaRPr lang="ru-RU" sz="1800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+</a:t>
            </a:r>
            <a:r>
              <a:rPr lang="ru-RU" sz="1800" dirty="0"/>
              <a:t>7 800 7754 463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hlinkClick r:id="rId4"/>
              </a:rPr>
              <a:t>support@safe-doc.com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Picture 4" descr="http://your-happy-life.com/wp-content/uploads/2013/11/kak-stat-luchshe-vse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84" y="1981200"/>
            <a:ext cx="3601670" cy="26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Сложности в выполнении закона</a:t>
            </a:r>
            <a:endParaRPr lang="ru-RU" sz="2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35" y="1116514"/>
            <a:ext cx="2205187" cy="2017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3265" y="3133759"/>
            <a:ext cx="511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</a:t>
            </a:r>
            <a:r>
              <a:rPr lang="ru-RU" sz="2400" b="1" dirty="0" smtClean="0"/>
              <a:t>арианты?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473" y="3771485"/>
            <a:ext cx="19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1) Своими силами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52840"/>
              </p:ext>
            </p:extLst>
          </p:nvPr>
        </p:nvGraphicFramePr>
        <p:xfrm>
          <a:off x="99473" y="4168640"/>
          <a:ext cx="3380528" cy="18909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0264"/>
                <a:gridCol w="1690264"/>
              </a:tblGrid>
              <a:tr h="4169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Против</a:t>
                      </a:r>
                      <a:endParaRPr lang="ru-RU" sz="1800" dirty="0"/>
                    </a:p>
                  </a:txBody>
                  <a:tcPr/>
                </a:tc>
              </a:tr>
              <a:tr h="4169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Дешево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Долго</a:t>
                      </a:r>
                    </a:p>
                  </a:txBody>
                  <a:tcPr/>
                </a:tc>
              </a:tr>
              <a:tr h="41696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Сложно</a:t>
                      </a:r>
                      <a:endParaRPr lang="ru-RU" sz="1800" dirty="0"/>
                    </a:p>
                  </a:txBody>
                  <a:tcPr/>
                </a:tc>
              </a:tr>
              <a:tr h="41696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Много нюансов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19464" y="3790362"/>
            <a:ext cx="583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2) Привлечь лицензиата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193173"/>
              </p:ext>
            </p:extLst>
          </p:nvPr>
        </p:nvGraphicFramePr>
        <p:xfrm>
          <a:off x="3733220" y="4159694"/>
          <a:ext cx="5088508" cy="1250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4254"/>
                <a:gridCol w="2544254"/>
              </a:tblGrid>
              <a:tr h="4167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Против</a:t>
                      </a:r>
                      <a:endParaRPr lang="ru-RU" sz="1600" dirty="0"/>
                    </a:p>
                  </a:txBody>
                  <a:tcPr/>
                </a:tc>
              </a:tr>
              <a:tr h="4167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«Под ключ»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Дорого</a:t>
                      </a:r>
                    </a:p>
                  </a:txBody>
                  <a:tcPr/>
                </a:tc>
              </a:tr>
              <a:tr h="4167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Опыт</a:t>
                      </a:r>
                      <a:r>
                        <a:rPr lang="ru-RU" sz="1600" baseline="0" dirty="0" smtClean="0"/>
                        <a:t> проверок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Актуально недолго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Выполнить требования закона просто!</a:t>
            </a:r>
            <a:endParaRPr lang="ru-RU" sz="2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7203" y="4126522"/>
            <a:ext cx="1860182" cy="208670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Подключиться к </a:t>
            </a:r>
            <a:r>
              <a:rPr lang="en-US" dirty="0" smtClean="0"/>
              <a:t>SAFE-DOC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64523" y="4126522"/>
            <a:ext cx="1922584" cy="204567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Заполнить данные об организации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2970" y="4126522"/>
            <a:ext cx="2008692" cy="2028089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Выгрузить готовые документы</a:t>
            </a:r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2481943" y="4977165"/>
            <a:ext cx="676894" cy="344385"/>
          </a:xfrm>
          <a:prstGeom prst="rightArrow">
            <a:avLst/>
          </a:prstGeom>
          <a:solidFill>
            <a:srgbClr val="CA4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560762" y="4997680"/>
            <a:ext cx="676894" cy="344385"/>
          </a:xfrm>
          <a:prstGeom prst="rightArrow">
            <a:avLst/>
          </a:prstGeom>
          <a:solidFill>
            <a:srgbClr val="CA4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0860" y="1450685"/>
            <a:ext cx="7172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3) Использовать онлайн-сервис подготовки документов </a:t>
            </a:r>
            <a:endParaRPr lang="en-US" sz="3200" dirty="0" smtClean="0"/>
          </a:p>
          <a:p>
            <a:pPr algn="ctr"/>
            <a:r>
              <a:rPr lang="en-US" sz="3200" u="sng" dirty="0" smtClean="0"/>
              <a:t>Safe-doc.com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3907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Авторизация в системе</a:t>
            </a:r>
            <a:endParaRPr lang="ru-RU" sz="2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58520342"/>
              </p:ext>
            </p:extLst>
          </p:nvPr>
        </p:nvGraphicFramePr>
        <p:xfrm>
          <a:off x="297243" y="799926"/>
          <a:ext cx="8676000" cy="1771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Иван\Desktop\Омск\Для презентации\Авторизац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33" y="2052765"/>
            <a:ext cx="5540519" cy="48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Заполнение данных в онлайн-сервисе</a:t>
            </a:r>
            <a:endParaRPr lang="ru-RU" sz="2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3812905"/>
              </p:ext>
            </p:extLst>
          </p:nvPr>
        </p:nvGraphicFramePr>
        <p:xfrm>
          <a:off x="258606" y="799926"/>
          <a:ext cx="8667482" cy="1771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7" name="Picture 3" descr="C:\Users\Иван\Desktop\Омск\Для презентации\Общий вид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6" y="2797196"/>
            <a:ext cx="8402637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992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Заполнение данных в онлайн-сервисе</a:t>
            </a:r>
            <a:endParaRPr lang="ru-RU" sz="2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08034789"/>
              </p:ext>
            </p:extLst>
          </p:nvPr>
        </p:nvGraphicFramePr>
        <p:xfrm>
          <a:off x="284364" y="799926"/>
          <a:ext cx="8667482" cy="1771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Иван\Desktop\Омск\Для презентации\Общий вид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668732"/>
            <a:ext cx="8450263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2326</TotalTime>
  <Words>1206</Words>
  <Application>Microsoft Office PowerPoint</Application>
  <PresentationFormat>Экран (4:3)</PresentationFormat>
  <Paragraphs>240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Новый подход к разработке ОРД по Пдн и ГИС. Переход к электронному документообороту</vt:lpstr>
      <vt:lpstr>Каждый год мы тратим</vt:lpstr>
      <vt:lpstr>Что такое Safe-doc?</vt:lpstr>
      <vt:lpstr>Сервис по защите персональных данных</vt:lpstr>
      <vt:lpstr>Сложности в выполнении закона</vt:lpstr>
      <vt:lpstr>Выполнить требования закона просто!</vt:lpstr>
      <vt:lpstr>Авторизация в системе</vt:lpstr>
      <vt:lpstr>Заполнение данных в онлайн-сервисе</vt:lpstr>
      <vt:lpstr>Заполнение данных в онлайн-сервисе</vt:lpstr>
      <vt:lpstr>Заполнение данных в онлайн-сервисе</vt:lpstr>
      <vt:lpstr>Отображение готовности документов</vt:lpstr>
      <vt:lpstr>Система уведомлений</vt:lpstr>
      <vt:lpstr>Формирование технического решения</vt:lpstr>
      <vt:lpstr>Техническое решение</vt:lpstr>
      <vt:lpstr>Подведомственные учреждения</vt:lpstr>
      <vt:lpstr>Подведомственные учреждения</vt:lpstr>
      <vt:lpstr>Подведомственные учреждения</vt:lpstr>
      <vt:lpstr>Подведомственные учреждения</vt:lpstr>
      <vt:lpstr>Выгода от использования сервиса</vt:lpstr>
      <vt:lpstr>Защита государственных информационных систем</vt:lpstr>
      <vt:lpstr>Как выполнить требования закона?</vt:lpstr>
      <vt:lpstr>Преимущества сервиса </vt:lpstr>
      <vt:lpstr>Электронный юридически значимый документооборот</vt:lpstr>
      <vt:lpstr>Электронный документооборот в России</vt:lpstr>
      <vt:lpstr>Становление ЭДО  в России</vt:lpstr>
      <vt:lpstr>Экономика</vt:lpstr>
      <vt:lpstr>Бумага vs. ЭДО</vt:lpstr>
      <vt:lpstr>Организовать электронный документооборот просто!</vt:lpstr>
      <vt:lpstr>Выгоды от использования  Safe-doc ЭДО</vt:lpstr>
      <vt:lpstr> Safe-doc ЭДО (beta)</vt:lpstr>
      <vt:lpstr> Safe-doc ЭДО </vt:lpstr>
      <vt:lpstr>Стандарт Центробанка РФ </vt:lpstr>
      <vt:lpstr>Сложности выполнения стандарта Центробанка РФ </vt:lpstr>
      <vt:lpstr>Выполнение банковских стандартов</vt:lpstr>
      <vt:lpstr>Выполнение банковских стандартов</vt:lpstr>
      <vt:lpstr>Выгоды от использования  сервиса</vt:lpstr>
      <vt:lpstr>С нашим сервисом легко работать</vt:lpstr>
      <vt:lpstr>Актуальность</vt:lpstr>
      <vt:lpstr>Техническая поддержка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А. Занина</dc:creator>
  <cp:lastModifiedBy>sitek77@outlook.com</cp:lastModifiedBy>
  <cp:revision>114</cp:revision>
  <dcterms:created xsi:type="dcterms:W3CDTF">2014-10-21T02:20:52Z</dcterms:created>
  <dcterms:modified xsi:type="dcterms:W3CDTF">2015-09-04T09:08:19Z</dcterms:modified>
</cp:coreProperties>
</file>